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8" r:id="rId2"/>
    <p:sldId id="300" r:id="rId3"/>
    <p:sldId id="301" r:id="rId4"/>
    <p:sldId id="302" r:id="rId5"/>
    <p:sldId id="303" r:id="rId6"/>
    <p:sldId id="310" r:id="rId7"/>
    <p:sldId id="311" r:id="rId8"/>
    <p:sldId id="312" r:id="rId9"/>
    <p:sldId id="315" r:id="rId10"/>
    <p:sldId id="316" r:id="rId11"/>
    <p:sldId id="318" r:id="rId12"/>
    <p:sldId id="320" r:id="rId13"/>
    <p:sldId id="321" r:id="rId14"/>
    <p:sldId id="29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24E5C-414C-4A8E-B416-33CFF4CAECF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8FB1A-541D-4BA5-8C3C-19F89AD60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91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9015C-5CD8-4E3F-9D2A-75E9DE7D43E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7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73919-ED5D-092E-08ED-3A11241DF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181898-6028-3EF8-6BC1-F0E869FC1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5D728F-3706-5187-3DE9-B1BB653A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63C3-10C9-40BF-A46F-D9609F1D527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F7F973-EFC9-EE03-93B3-6900B7D6E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88C8A5-C501-4267-8B9B-77AA6FB03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5DA5-89CA-40E4-955B-0723B18DB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11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E69BB-D024-8F66-518B-5B68CC7E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CFC6F3-F181-72E8-DA4C-65FEDF76C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5B6A6F-C291-A443-45EE-8DE3DBFA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63C3-10C9-40BF-A46F-D9609F1D527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49A590-85F1-EADB-EB9B-4A6F32EB6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3C746D-DD73-5B13-C63A-FAB0E910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5DA5-89CA-40E4-955B-0723B18DB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9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9EDD941-E09E-0F42-5DD9-90E2311B5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558A91-254A-C764-769A-61EB3E15F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FD9D0B-83B4-6F72-4373-3582883B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63C3-10C9-40BF-A46F-D9609F1D527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698410-45CE-4978-FB75-D2CC9806E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C7E243-D84D-4470-9B62-7119C737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5DA5-89CA-40E4-955B-0723B18DB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3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89611-37BA-0F8D-9333-51641EC2D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A62B8C-B054-133D-9E5B-43FD83B9E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1B0BDB-B0D4-9720-07D5-F56A86BAB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63C3-10C9-40BF-A46F-D9609F1D527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CB9C7D-C1F2-FA4C-2EF8-88FB1BEE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01C85-09D7-2286-FBC5-C87124D9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5DA5-89CA-40E4-955B-0723B18DB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33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60590-99F9-6A63-2F3A-A788269F9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6B0326-4AFA-74D8-B9CB-B0C9A3146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03DCB4-2BFB-68E6-92DC-6B4419901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63C3-10C9-40BF-A46F-D9609F1D527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F83E9-2073-62C6-2B43-308017C75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2DB564-D6B1-4F83-F8A8-D304192F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5DA5-89CA-40E4-955B-0723B18DB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03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B59BE-D12B-097F-8AEF-3216778F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EC0BBD-08FD-7B7A-A843-AD02594C1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CA00B2-0969-121A-B093-BA2886295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CEDBA5-B010-8631-620E-06D29A4C2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63C3-10C9-40BF-A46F-D9609F1D527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A5704C-9EBD-BC31-F42B-3F7F97766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F49DBF-4CB5-3A81-D411-C6BB6FC0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5DA5-89CA-40E4-955B-0723B18DB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2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50C23-EDD3-1682-D6E9-DBFAA6DEC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04BB4D-2016-0FDF-FDA4-9EE5CB8C6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A15C5A-B262-FB1D-1D9A-43EE9DF17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E3310BF-2D59-0036-D76C-32FDD97B8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524869-FDD1-3991-C66E-58B08B3B2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34AA0B-6EEE-5C62-DEA4-17306672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63C3-10C9-40BF-A46F-D9609F1D527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FA7BFB-2CC7-DF9F-B6A1-93559B54D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118FBF-DCA4-23EB-A02F-4D0DAC2C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5DA5-89CA-40E4-955B-0723B18DB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5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6CC3B-B7F6-49C0-E9DE-1A2F62512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765ABA-E053-5D2E-DDC8-444254C2C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63C3-10C9-40BF-A46F-D9609F1D527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6EEEDE-5510-76F2-A12A-05FDC63B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2F7ABF-C1E7-B5E3-F304-4F31EB29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5DA5-89CA-40E4-955B-0723B18DB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101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5544AC-274B-10CE-6723-4BA17B8C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63C3-10C9-40BF-A46F-D9609F1D527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FEF13C-0594-B43A-05E9-5716A5F7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1B11EB-AE1E-468C-FBA3-D477E9975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5DA5-89CA-40E4-955B-0723B18DB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16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31868-EBA7-6B5A-2556-C078771D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08DE8B-E4FC-64A7-441E-B3A57ACC8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47598C-64FC-473C-D465-B7DD1ADA7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35BDAE-002A-7793-8487-3AA8ABA41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63C3-10C9-40BF-A46F-D9609F1D527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D33220-3601-3180-9A7B-952C98F64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33C8D1-53CB-3888-AC4E-4B196331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5DA5-89CA-40E4-955B-0723B18DB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06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CD9B7-9792-2F44-15A8-24102963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B832A7-354F-C0CE-3EE3-02B4584B1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B35709-AA19-D7AE-1BB7-C0599E685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ADB8E1-00DB-175E-912C-C1E3704F2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63C3-10C9-40BF-A46F-D9609F1D527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CD8EA8-5EBC-1FBD-EE3C-7D44D55A9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93A926-218F-4C68-DFE3-22AB0B685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5DA5-89CA-40E4-955B-0723B18DB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75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D9951-2D27-C08B-BE12-61C8A400B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BE705B-CBED-4B9E-9282-2C157E68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96CAC-3034-0975-648E-61A7C7A56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963C3-10C9-40BF-A46F-D9609F1D527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412996-435C-A8ED-DA80-DF7333E34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F56433-9BF4-78EC-9D34-2E3339ABF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05DA5-89CA-40E4-955B-0723B18DB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04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88" y="533758"/>
            <a:ext cx="9289032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КАНДАЛАКША –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город у Белого моря</a:t>
            </a:r>
            <a:br>
              <a:rPr lang="ru-RU" sz="4800" b="1" dirty="0">
                <a:solidFill>
                  <a:srgbClr val="FF0000"/>
                </a:solidFill>
              </a:rPr>
            </a:b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" b="1474"/>
          <a:stretch/>
        </p:blipFill>
        <p:spPr>
          <a:xfrm>
            <a:off x="2117559" y="1497547"/>
            <a:ext cx="8028891" cy="532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73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-99392"/>
            <a:ext cx="8229600" cy="850106"/>
          </a:xfr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Кандалакша в годы войны…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3274686"/>
            <a:ext cx="3999287" cy="339467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dirty="0"/>
              <a:t>Вся работа предприятий была перестроена на военный лад. Было прекращено строительство Нива ГЭС III и алюминиевого завода, эвакуировано наиболее ценное оборудование. Под руководством партийной организации и городского комитета обороны </a:t>
            </a:r>
            <a:r>
              <a:rPr lang="ru-RU" sz="1600" dirty="0" err="1"/>
              <a:t>кандалакшане</a:t>
            </a:r>
            <a:r>
              <a:rPr lang="ru-RU" sz="1600" dirty="0"/>
              <a:t> вносили посильный вклад в дело разгрома врага, не жалея сил и жизни. Строили оборонительные сооружения в районах боевых действий и вокруг города, строили аэродромы, работали в госпиталях, помогали воинам 19 Армии.</a:t>
            </a:r>
          </a:p>
        </p:txBody>
      </p:sp>
      <p:pic>
        <p:nvPicPr>
          <p:cNvPr id="3074" name="Picture 2" descr="C:\Users\Korotkih\Desktop\кандал\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29" y="750713"/>
            <a:ext cx="3365298" cy="252397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rotkih\Desktop\кандал\4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750714"/>
            <a:ext cx="3365297" cy="252397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90638" y="3393601"/>
            <a:ext cx="39025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Для охраны города и борьбы с возможными десантами были сформированы истребительский батальона и полк народного ополчения, командовали которым офицеры запаса. Часть оружия, в том числе ручные пулеметы, истребительному батальону выделяли воинские части, ведомственная охрана эвакуированных предприятий и строек. Позднее батальон стал получать автоматы и минометы, изготовленные на Кандалакшском механическом заводе.</a:t>
            </a:r>
          </a:p>
        </p:txBody>
      </p:sp>
    </p:spTree>
    <p:extLst>
      <p:ext uri="{BB962C8B-B14F-4D97-AF65-F5344CB8AC3E}">
        <p14:creationId xmlns:p14="http://schemas.microsoft.com/office/powerpoint/2010/main" val="87949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374A3-79DE-D4D9-0CF4-07DF850F0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8" y="-9939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Кандалакша в настоящее время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E666A3-B867-17B6-52CD-4A5595730E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382" y="836712"/>
            <a:ext cx="7811233" cy="575799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0718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7CC21-93ED-31DD-447D-3E7E5BFF6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160959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</a:rPr>
              <a:t>Достопримечательности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4A1C00-4955-0F8A-B58B-2FC20C9F1B1B}"/>
              </a:ext>
            </a:extLst>
          </p:cNvPr>
          <p:cNvSpPr txBox="1"/>
          <p:nvPr/>
        </p:nvSpPr>
        <p:spPr>
          <a:xfrm>
            <a:off x="6844215" y="765615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«Кандалакшский Вавилон»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FC7DD4-6A39-0A05-186B-5977485DB3E1}"/>
              </a:ext>
            </a:extLst>
          </p:cNvPr>
          <p:cNvSpPr txBox="1"/>
          <p:nvPr/>
        </p:nvSpPr>
        <p:spPr>
          <a:xfrm>
            <a:off x="2303978" y="738879"/>
            <a:ext cx="3322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Музей истории Кандалакши 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8FB8E0-75B5-A387-ECEB-56EFF9BD4A4A}"/>
              </a:ext>
            </a:extLst>
          </p:cNvPr>
          <p:cNvSpPr txBox="1"/>
          <p:nvPr/>
        </p:nvSpPr>
        <p:spPr>
          <a:xfrm>
            <a:off x="1985113" y="3796104"/>
            <a:ext cx="3960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Церковь Рождества Иоанна Предтечи</a:t>
            </a:r>
            <a:endParaRPr lang="ru-RU" dirty="0"/>
          </a:p>
        </p:txBody>
      </p:sp>
      <p:pic>
        <p:nvPicPr>
          <p:cNvPr id="15" name="Рисунок 14" descr="SAM_0092.JPG">
            <a:extLst>
              <a:ext uri="{FF2B5EF4-FFF2-40B4-BE49-F238E27FC236}">
                <a16:creationId xmlns:a16="http://schemas.microsoft.com/office/drawing/2014/main" id="{2BE3A673-E0F8-4001-43A4-5FA15906F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11000" contrast="30000"/>
          </a:blip>
          <a:stretch>
            <a:fillRect/>
          </a:stretch>
        </p:blipFill>
        <p:spPr>
          <a:xfrm>
            <a:off x="6406844" y="4164397"/>
            <a:ext cx="3899079" cy="241742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210D2E-3B9E-B523-0985-5E36C39AB434}"/>
              </a:ext>
            </a:extLst>
          </p:cNvPr>
          <p:cNvSpPr txBox="1"/>
          <p:nvPr/>
        </p:nvSpPr>
        <p:spPr>
          <a:xfrm>
            <a:off x="7098682" y="3795064"/>
            <a:ext cx="2515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Памятник паровоз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9686F1-B938-51BF-6FA0-DCA09A76E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1" y="1161067"/>
            <a:ext cx="3865302" cy="257302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2AF5218-9807-7523-4503-DD920EF68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93" y="1178563"/>
            <a:ext cx="3821880" cy="255552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A5662D-BA74-E550-1676-48A5F76963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78" y="4231629"/>
            <a:ext cx="3481181" cy="2319881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644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03DFF-151C-802E-F311-158730FD7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-31486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</a:rPr>
              <a:t>Достопримечательности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EA102EF-DA11-BA00-3F5B-E748F62F0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83" y="1348938"/>
            <a:ext cx="3332916" cy="250217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766726-97DF-6AD9-0815-DDDA24D699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5" y="980729"/>
            <a:ext cx="2726325" cy="196132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62BE07-ACFB-060D-9093-9BD70803C6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4"/>
          <a:stretch/>
        </p:blipFill>
        <p:spPr>
          <a:xfrm>
            <a:off x="6751641" y="3247248"/>
            <a:ext cx="2548523" cy="351843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590C0B-E81A-C740-BBCA-0359F53FA5F3}"/>
              </a:ext>
            </a:extLst>
          </p:cNvPr>
          <p:cNvSpPr txBox="1"/>
          <p:nvPr/>
        </p:nvSpPr>
        <p:spPr>
          <a:xfrm>
            <a:off x="6926988" y="2886413"/>
            <a:ext cx="2673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rgbClr val="333333"/>
                </a:solidFill>
              </a:rPr>
              <a:t>Воинский мемориал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5485E1-4B42-26BB-D7DF-8E55D10BF971}"/>
              </a:ext>
            </a:extLst>
          </p:cNvPr>
          <p:cNvSpPr txBox="1"/>
          <p:nvPr/>
        </p:nvSpPr>
        <p:spPr>
          <a:xfrm>
            <a:off x="7111680" y="631994"/>
            <a:ext cx="2304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rgbClr val="333333"/>
                </a:solidFill>
              </a:rPr>
              <a:t>Катер «Шторм»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6DB5B9-FCA9-A25F-737E-4E31864E0DED}"/>
              </a:ext>
            </a:extLst>
          </p:cNvPr>
          <p:cNvSpPr txBox="1"/>
          <p:nvPr/>
        </p:nvSpPr>
        <p:spPr>
          <a:xfrm>
            <a:off x="2502435" y="3794198"/>
            <a:ext cx="2883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rgbClr val="333333"/>
                </a:solidFill>
              </a:rPr>
              <a:t>Памятник Танк Т-34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17FFA3-04A4-1B74-ACA5-D3A48B869B8B}"/>
              </a:ext>
            </a:extLst>
          </p:cNvPr>
          <p:cNvSpPr txBox="1"/>
          <p:nvPr/>
        </p:nvSpPr>
        <p:spPr>
          <a:xfrm>
            <a:off x="1760329" y="724311"/>
            <a:ext cx="3625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33333"/>
                </a:solidFill>
              </a:rPr>
              <a:t>Памятник жертвам интервенции </a:t>
            </a:r>
          </a:p>
          <a:p>
            <a:pPr algn="ctr"/>
            <a:r>
              <a:rPr lang="ru-RU" dirty="0">
                <a:solidFill>
                  <a:srgbClr val="333333"/>
                </a:solidFill>
              </a:rPr>
              <a:t>1918-1920 гг.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62DD42-CB6A-3904-6CB4-6D2886A4B1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4177594"/>
            <a:ext cx="4333488" cy="2271696"/>
          </a:xfrm>
          <a:prstGeom prst="rect">
            <a:avLst/>
          </a:prstGeom>
          <a:ln>
            <a:solidFill>
              <a:schemeClr val="accent1"/>
            </a:solidFill>
            <a:prstDash val="soli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0139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17CED-0C9C-CEFC-4680-8034216F3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ЛЮБИТЕ И БЕРЕГИТЕ СВОЮ МАЛУЮ РОДИНУ!!!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18BC0B-D608-BE8E-5131-7C7FDF52E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3" y="836713"/>
            <a:ext cx="7128791" cy="5346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316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597E0-FBC6-C43B-BDA0-D688CDA6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0"/>
            <a:ext cx="8229600" cy="70609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Географическое положение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"/>
          <a:stretch/>
        </p:blipFill>
        <p:spPr>
          <a:xfrm>
            <a:off x="2341162" y="748118"/>
            <a:ext cx="7674381" cy="6120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7358" y="4544617"/>
            <a:ext cx="1008112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Кандалакша</a:t>
            </a:r>
          </a:p>
        </p:txBody>
      </p:sp>
      <p:sp>
        <p:nvSpPr>
          <p:cNvPr id="5" name="Овал 4"/>
          <p:cNvSpPr/>
          <p:nvPr/>
        </p:nvSpPr>
        <p:spPr>
          <a:xfrm>
            <a:off x="4583832" y="4725144"/>
            <a:ext cx="144016" cy="144016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71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E3F6E-AD71-CE95-626E-A40780EF1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080" y="36703"/>
            <a:ext cx="9144000" cy="63408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  <a:cs typeface="Calibri" panose="020F0502020204030204" pitchFamily="34" charset="0"/>
              </a:rPr>
              <a:t>Символика города Кандалакша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C87CF9-BA76-4CDE-8B91-2A55AEEE4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492" y="997817"/>
            <a:ext cx="8285308" cy="1396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800000"/>
                </a:solidFill>
              </a:rPr>
              <a:t> </a:t>
            </a:r>
            <a:endParaRPr lang="ru-RU" dirty="0"/>
          </a:p>
        </p:txBody>
      </p:sp>
      <p:pic>
        <p:nvPicPr>
          <p:cNvPr id="2050" name="Picture 2" descr="C:\Users\Korotkih\Desktop\кандал\Flag_of_Kandalaksha_(Murmansk_oblast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109101"/>
            <a:ext cx="3433456" cy="229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657956" y="4740585"/>
            <a:ext cx="3923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 </a:t>
            </a:r>
            <a:r>
              <a:rPr lang="ru-RU" dirty="0"/>
              <a:t>Изображенный в гербе карбас - самое распространенное в прошлом</a:t>
            </a:r>
            <a:r>
              <a:rPr lang="en-US" dirty="0"/>
              <a:t> </a:t>
            </a:r>
            <a:r>
              <a:rPr lang="ru-RU" dirty="0"/>
              <a:t>судно поморов символизирует традиционность рыбного промысла.</a:t>
            </a:r>
            <a:br>
              <a:rPr lang="ru-RU" dirty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47529" y="3718680"/>
            <a:ext cx="44983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Символика летящей птицы многозначна: </a:t>
            </a:r>
            <a:br>
              <a:rPr lang="ru-RU" dirty="0"/>
            </a:br>
            <a:r>
              <a:rPr lang="ru-RU" dirty="0"/>
              <a:t>- уникальная природа северного края богата не только морскими обитателями, леса полны зверей, разнообразен мир пернатых.</a:t>
            </a:r>
            <a:br>
              <a:rPr lang="ru-RU" dirty="0"/>
            </a:br>
            <a:r>
              <a:rPr lang="ru-RU" dirty="0"/>
              <a:t>- летящая птица - символ свободолюбия, независимости, движения вперед, творческого озарения.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8673" y="3366725"/>
            <a:ext cx="283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Дата принятия:</a:t>
            </a:r>
            <a:r>
              <a:rPr lang="ru-RU" dirty="0"/>
              <a:t>26.02.2008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7689" y="685490"/>
            <a:ext cx="1984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Флаг Кандалакши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76121" y="4413945"/>
            <a:ext cx="2775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Дата принятия:</a:t>
            </a:r>
            <a:r>
              <a:rPr lang="ru-RU" dirty="0"/>
              <a:t>26.02.2008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72008" y="758839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Геральдика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1FD616-BD46-DA50-876C-FACB52C3D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792" y="1066828"/>
            <a:ext cx="3164257" cy="371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9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655E6-2D67-9BB5-1116-D83AE955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372" y="9636"/>
            <a:ext cx="8219256" cy="850106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Население Кандалакши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1624" y="1034152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Общая численность населения Кандалакши на 2022-2023 год</a:t>
            </a:r>
          </a:p>
        </p:txBody>
      </p:sp>
      <p:pic>
        <p:nvPicPr>
          <p:cNvPr id="1026" name="Picture 2" descr="C:\Users\Korotkih\Desktop\kandalakshan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5" b="12479"/>
          <a:stretch/>
        </p:blipFill>
        <p:spPr bwMode="auto">
          <a:xfrm>
            <a:off x="2855640" y="1465095"/>
            <a:ext cx="6480720" cy="392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11624" y="5445224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Общая численность жителей на 2022 год составляла 29,1 тысяч человек.</a:t>
            </a:r>
          </a:p>
          <a:p>
            <a:r>
              <a:rPr lang="ru-RU" dirty="0"/>
              <a:t>Данные  графика показывают стабильное снижение численности населения с 35654 человек в 2010 году до 29138 человек в 2022 году.</a:t>
            </a:r>
          </a:p>
        </p:txBody>
      </p:sp>
    </p:spTree>
    <p:extLst>
      <p:ext uri="{BB962C8B-B14F-4D97-AF65-F5344CB8AC3E}">
        <p14:creationId xmlns:p14="http://schemas.microsoft.com/office/powerpoint/2010/main" val="275944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3827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История Кандалакши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4CEC12-88DD-51F9-77E2-FEDE4DB99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627" y="1337786"/>
            <a:ext cx="3533404" cy="260588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7F652E-3A33-FB3F-9A15-80B21F11C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627" y="4060919"/>
            <a:ext cx="3533404" cy="233916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A4FB71-2886-8806-7C3D-6FBD039EC7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35" y="1417639"/>
            <a:ext cx="3357375" cy="498244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10157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69631" y="116632"/>
            <a:ext cx="8208912" cy="6858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2"/>
                </a:solidFill>
              </a:rPr>
              <a:t>Основные даты Кандалакши.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19536" y="1196752"/>
            <a:ext cx="8424936" cy="4824536"/>
          </a:xfrm>
        </p:spPr>
        <p:txBody>
          <a:bodyPr>
            <a:noAutofit/>
          </a:bodyPr>
          <a:lstStyle/>
          <a:p>
            <a:r>
              <a:rPr lang="ru-RU" sz="2000" dirty="0"/>
              <a:t> X-XI век - в начальной летописи упоминается народ "урмане" рядом со "свеями" (шведами).</a:t>
            </a:r>
          </a:p>
          <a:p>
            <a:r>
              <a:rPr lang="ru-RU" sz="2000" dirty="0"/>
              <a:t>В 11 веке появились первые упоминания о Кандалакше в летописи.</a:t>
            </a:r>
          </a:p>
          <a:p>
            <a:r>
              <a:rPr lang="ru-RU" sz="2000" dirty="0"/>
              <a:t>В 1590 году была сожжена и разграблена шведами.</a:t>
            </a:r>
          </a:p>
          <a:p>
            <a:r>
              <a:rPr lang="ru-RU" sz="2000" dirty="0"/>
              <a:t>В 1855 году была сожжена англичанами.</a:t>
            </a:r>
          </a:p>
          <a:p>
            <a:r>
              <a:rPr lang="ru-RU" sz="2000" dirty="0"/>
              <a:t>В 1918-1920 годах был построен памятник жертвам англо- американской интервенции.</a:t>
            </a:r>
          </a:p>
          <a:p>
            <a:r>
              <a:rPr lang="ru-RU" sz="2000" dirty="0"/>
              <a:t>Первый кандалакшский заповедник был построен в 1932 году.</a:t>
            </a:r>
            <a:endParaRPr lang="en-US" sz="2000" dirty="0"/>
          </a:p>
          <a:p>
            <a:r>
              <a:rPr lang="ru-RU" sz="2000" dirty="0"/>
              <a:t>Присвоение Кандалакше 1938 году статуса города.</a:t>
            </a:r>
          </a:p>
          <a:p>
            <a:r>
              <a:rPr lang="ru-RU" sz="2000" dirty="0"/>
              <a:t>За мужество и стойкость, проявленные кандалакшанами в годы войны, и успехи, достигнутые в хозяйственном и культурном строительстве 18 октября 1984 г., Кандалакша была награждена орденом Отечественной войны 1 степени.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7108696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309786" y="2143116"/>
            <a:ext cx="3714776" cy="35719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/>
              <a:t> У моря Белого, за речкой Нивою </a:t>
            </a:r>
          </a:p>
          <a:p>
            <a:pPr algn="just">
              <a:buNone/>
            </a:pPr>
            <a:r>
              <a:rPr lang="ru-RU" sz="1600" dirty="0"/>
              <a:t>Бывало, пел и я про жизнь счастливую. </a:t>
            </a:r>
          </a:p>
          <a:p>
            <a:pPr algn="just">
              <a:buNone/>
            </a:pPr>
            <a:r>
              <a:rPr lang="ru-RU" sz="1600" dirty="0"/>
              <a:t>Любимый край земли, за той ли горкою </a:t>
            </a:r>
          </a:p>
          <a:p>
            <a:pPr algn="just">
              <a:buNone/>
            </a:pPr>
            <a:r>
              <a:rPr lang="ru-RU" sz="1600" dirty="0"/>
              <a:t>Не раз я слезы лил от горя горького. </a:t>
            </a:r>
          </a:p>
          <a:p>
            <a:pPr algn="just">
              <a:buNone/>
            </a:pPr>
            <a:endParaRPr lang="ru-RU" sz="1600" dirty="0"/>
          </a:p>
          <a:p>
            <a:pPr algn="just">
              <a:buNone/>
            </a:pPr>
            <a:r>
              <a:rPr lang="ru-RU" sz="1600" dirty="0"/>
              <a:t>Ах, речка милая, крутые бережка, </a:t>
            </a:r>
          </a:p>
          <a:p>
            <a:pPr algn="just">
              <a:buNone/>
            </a:pPr>
            <a:r>
              <a:rPr lang="ru-RU" sz="1600" dirty="0"/>
              <a:t>Как будто дни мои бегут по камешкам. </a:t>
            </a:r>
          </a:p>
          <a:p>
            <a:pPr algn="just">
              <a:buNone/>
            </a:pPr>
            <a:r>
              <a:rPr lang="ru-RU" sz="1600" dirty="0"/>
              <a:t>Вода закружится, судьба заблудится, </a:t>
            </a:r>
          </a:p>
          <a:p>
            <a:pPr algn="just">
              <a:buNone/>
            </a:pPr>
            <a:r>
              <a:rPr lang="ru-RU" sz="1600" dirty="0"/>
              <a:t>А сердцу верится - ещё всё сбудется</a:t>
            </a:r>
            <a:r>
              <a:rPr lang="ru-RU" sz="1400" dirty="0"/>
              <a:t>.                                                   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/>
                </a:solidFill>
              </a:rPr>
              <a:t>То, что говорит поэт о Кандалакше…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6167438" y="2143116"/>
            <a:ext cx="3714776" cy="378621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100" dirty="0"/>
              <a:t>Да разве что-нибудь пропало пропадом? </a:t>
            </a:r>
          </a:p>
          <a:p>
            <a:pPr>
              <a:buNone/>
            </a:pPr>
            <a:r>
              <a:rPr lang="ru-RU" sz="2100" dirty="0"/>
              <a:t>Слезами сеялось, всходило опытом. </a:t>
            </a:r>
          </a:p>
          <a:p>
            <a:pPr>
              <a:buNone/>
            </a:pPr>
            <a:r>
              <a:rPr lang="ru-RU" sz="2100" dirty="0"/>
              <a:t>Пускай серо в окне, но сладкой сделают </a:t>
            </a:r>
          </a:p>
          <a:p>
            <a:pPr>
              <a:buNone/>
            </a:pPr>
            <a:r>
              <a:rPr lang="ru-RU" sz="2100" dirty="0"/>
              <a:t>Ветра суровые рябину спелую. </a:t>
            </a:r>
          </a:p>
          <a:p>
            <a:pPr>
              <a:buNone/>
            </a:pPr>
            <a:endParaRPr lang="ru-RU" sz="2100" dirty="0"/>
          </a:p>
          <a:p>
            <a:pPr>
              <a:buNone/>
            </a:pPr>
            <a:r>
              <a:rPr lang="ru-RU" sz="2100" dirty="0"/>
              <a:t>И будет снег кружить над </a:t>
            </a:r>
            <a:r>
              <a:rPr lang="ru-RU" sz="2100" dirty="0" err="1"/>
              <a:t>Кандалакшею</a:t>
            </a:r>
            <a:r>
              <a:rPr lang="ru-RU" sz="2100" dirty="0"/>
              <a:t>, </a:t>
            </a:r>
          </a:p>
          <a:p>
            <a:pPr>
              <a:buNone/>
            </a:pPr>
            <a:r>
              <a:rPr lang="ru-RU" sz="2100" dirty="0"/>
              <a:t>Былое ворошить, судьбу выспрашивать. </a:t>
            </a:r>
          </a:p>
          <a:p>
            <a:pPr>
              <a:buNone/>
            </a:pPr>
            <a:r>
              <a:rPr lang="ru-RU" sz="2100" dirty="0"/>
              <a:t>Но огоньком души, надеждой малою </a:t>
            </a:r>
          </a:p>
          <a:p>
            <a:pPr>
              <a:buNone/>
            </a:pPr>
            <a:r>
              <a:rPr lang="ru-RU" sz="2100" dirty="0"/>
              <a:t>Пусть за окном горит рябина алая.</a:t>
            </a:r>
            <a:endParaRPr lang="en-US" sz="2100" dirty="0"/>
          </a:p>
          <a:p>
            <a:pPr>
              <a:buNone/>
            </a:pPr>
            <a:r>
              <a:rPr lang="en-US" sz="2100" dirty="0"/>
              <a:t>                                              </a:t>
            </a:r>
            <a:r>
              <a:rPr lang="ru-RU" sz="2100" dirty="0"/>
              <a:t>Колычев.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39275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83632" y="-194520"/>
            <a:ext cx="6971084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ЛЕГЕНДА КАНДАЛАКШИ…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59895" y="4149080"/>
            <a:ext cx="8928593" cy="324537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/>
              <a:t>	Существует легенда, согласно которой в Кандалакшском монастыре была особая святыня – серебряный колокол с узорами, подаренный монахам царем. Во время многочисленных набегов иноземных захватчиков служители церкви решили вывезти колокол и спрятать его. В итоге монахи утопили святыню в реке Нива, между порогами. А после ухода врагов не смогли вытянуть на берег, сокровище оказалось придавлено большим камнем. В соответствии с легендой колокол до сих пор лежит на дне и ждет человека, способного найти и поднять его.</a:t>
            </a:r>
          </a:p>
        </p:txBody>
      </p:sp>
      <p:pic>
        <p:nvPicPr>
          <p:cNvPr id="2" name="Рисунок 1" descr="SAM_0083.JPG">
            <a:extLst>
              <a:ext uri="{FF2B5EF4-FFF2-40B4-BE49-F238E27FC236}">
                <a16:creationId xmlns:a16="http://schemas.microsoft.com/office/drawing/2014/main" id="{3640555A-AD4F-4125-0DBF-E492F37FEE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9696" y="634190"/>
            <a:ext cx="5112568" cy="3514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161206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6100" y="0"/>
            <a:ext cx="6768752" cy="6480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Кандалакша в годы войны…</a:t>
            </a:r>
          </a:p>
        </p:txBody>
      </p:sp>
      <p:pic>
        <p:nvPicPr>
          <p:cNvPr id="2051" name="Picture 3" descr="C:\Users\Korotkih\Desktop\кандал\M1Ehr54FvRXy5V4A8Rb8izwRGlxRRQCXjGHHRtsIXIH7OOW7U4SC6jRlfyJdwFmjGGXkmy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648073"/>
            <a:ext cx="3934063" cy="599966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rotkih\Desktop\кандал\1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3513626"/>
            <a:ext cx="3581732" cy="280091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63552" y="6357172"/>
            <a:ext cx="3959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Кировская железная дорога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EDC7D6-DAEF-15CE-A9E0-E8B432D80D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9" y="623628"/>
            <a:ext cx="4359183" cy="280537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963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Microsoft Office PowerPoint</Application>
  <PresentationFormat>Широкоэкранный</PresentationFormat>
  <Paragraphs>66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Тема Office</vt:lpstr>
      <vt:lpstr>КАНДАЛАКША –  город у Белого моря </vt:lpstr>
      <vt:lpstr>Географическое положение</vt:lpstr>
      <vt:lpstr>Символика города Кандалакша</vt:lpstr>
      <vt:lpstr>Население Кандалакши</vt:lpstr>
      <vt:lpstr>История Кандалакши</vt:lpstr>
      <vt:lpstr>Основные даты Кандалакши.</vt:lpstr>
      <vt:lpstr>То, что говорит поэт о Кандалакше…</vt:lpstr>
      <vt:lpstr>ЛЕГЕНДА КАНДАЛАКШИ…</vt:lpstr>
      <vt:lpstr>Кандалакша в годы войны…</vt:lpstr>
      <vt:lpstr>Кандалакша в годы войны…</vt:lpstr>
      <vt:lpstr>Кандалакша в настоящее время</vt:lpstr>
      <vt:lpstr>Достопримечательности</vt:lpstr>
      <vt:lpstr>Достопримечательности</vt:lpstr>
      <vt:lpstr>ЛЮБИТЕ И БЕРЕГИТЕ СВОЮ МАЛУЮ РОДИНУ!!!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КАНДАЛАКША –  город у Белого моря </dc:title>
  <dc:creator>Марина Клыкова</dc:creator>
  <cp:lastModifiedBy>Марина Клыкова</cp:lastModifiedBy>
  <cp:revision>1</cp:revision>
  <dcterms:created xsi:type="dcterms:W3CDTF">2023-02-17T06:34:40Z</dcterms:created>
  <dcterms:modified xsi:type="dcterms:W3CDTF">2023-02-17T06:35:19Z</dcterms:modified>
</cp:coreProperties>
</file>