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56" r:id="rId3"/>
    <p:sldId id="262" r:id="rId4"/>
    <p:sldId id="306" r:id="rId5"/>
    <p:sldId id="313" r:id="rId6"/>
    <p:sldId id="273" r:id="rId7"/>
    <p:sldId id="274" r:id="rId8"/>
    <p:sldId id="275" r:id="rId9"/>
    <p:sldId id="307" r:id="rId10"/>
    <p:sldId id="311" r:id="rId11"/>
    <p:sldId id="282" r:id="rId12"/>
    <p:sldId id="308" r:id="rId13"/>
    <p:sldId id="283" r:id="rId14"/>
    <p:sldId id="312" r:id="rId15"/>
    <p:sldId id="284" r:id="rId16"/>
    <p:sldId id="285" r:id="rId17"/>
    <p:sldId id="291" r:id="rId18"/>
    <p:sldId id="276" r:id="rId19"/>
    <p:sldId id="286" r:id="rId20"/>
    <p:sldId id="287" r:id="rId21"/>
    <p:sldId id="288" r:id="rId22"/>
    <p:sldId id="314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6" autoAdjust="0"/>
  </p:normalViewPr>
  <p:slideViewPr>
    <p:cSldViewPr snapToGrid="0">
      <p:cViewPr>
        <p:scale>
          <a:sx n="116" d="100"/>
          <a:sy n="116" d="100"/>
        </p:scale>
        <p:origin x="-149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7DEA-5F49-492A-AE33-020ADAD1D07D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8AD3-5137-4513-BF48-9655AE9028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1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8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2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EED9-5560-4573-A9E0-EBD690F08474}" type="datetimeFigureOut">
              <a:rPr lang="ru-RU" smtClean="0"/>
              <a:pPr/>
              <a:t>12.09.2024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866" y="1178350"/>
            <a:ext cx="7989672" cy="1150071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дополнительных образовательных программ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47" y="2752628"/>
            <a:ext cx="3662910" cy="37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87" y="358219"/>
            <a:ext cx="8062863" cy="58187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дополнительной образовательной программы: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31863"/>
              </p:ext>
            </p:extLst>
          </p:nvPr>
        </p:nvGraphicFramePr>
        <p:xfrm>
          <a:off x="359227" y="1331683"/>
          <a:ext cx="8534402" cy="511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5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2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направленностей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517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социально-гуманитарная. 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Не правильное</a:t>
                      </a:r>
                      <a:r>
                        <a:rPr lang="ru-RU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название направленностей: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научно-техническая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физкультурно-оздоровительная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обще-интеллектуальная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 не соответствует ее направленности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4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29" y="443059"/>
            <a:ext cx="7978022" cy="4901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дополнительной образовательной программы: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074657"/>
            <a:ext cx="8898903" cy="5599520"/>
          </a:xfrm>
        </p:spPr>
        <p:txBody>
          <a:bodyPr>
            <a:normAutofit fontScale="92500"/>
          </a:bodyPr>
          <a:lstStyle/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четкая, краткая и одна. </a:t>
            </a:r>
          </a:p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заранее предполагаемый проектированный результат учебного процесса.</a:t>
            </a:r>
          </a:p>
          <a:p>
            <a:pPr marL="0" indent="26352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может быть: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какому –либо виду деятельности, развитие личностных качеств через обучение, общепедагогические цели.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!!!Обязательно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цели и конечного результата.</a:t>
            </a:r>
          </a:p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конкретизация цели,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её достижения, т.е. что необходимо сделать, чтобы достичь цели. Задачи - научить, привить и т.д., но конкретные и относящиеся к предмету изучения. Задачи могут быть: образовательные или обучающие (что узнает воспитанник, освоив программу), развивающие, связанные с развитием творчества ребенка (чему научится ребенок); воспитательные. </a:t>
            </a:r>
          </a:p>
        </p:txBody>
      </p:sp>
    </p:spTree>
    <p:extLst>
      <p:ext uri="{BB962C8B-B14F-4D97-AF65-F5344CB8AC3E}">
        <p14:creationId xmlns:p14="http://schemas.microsoft.com/office/powerpoint/2010/main" val="393531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1" y="70160"/>
            <a:ext cx="8622889" cy="8442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образовательной программы: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284190"/>
              </p:ext>
            </p:extLst>
          </p:nvPr>
        </p:nvGraphicFramePr>
        <p:xfrm>
          <a:off x="176981" y="1002891"/>
          <a:ext cx="8887009" cy="574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7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2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438">
                <a:tc>
                  <a:txBody>
                    <a:bodyPr/>
                    <a:lstStyle/>
                    <a:p>
                      <a:pPr marL="0" indent="358775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должна быть четкая, краткая и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одна. </a:t>
                      </a:r>
                    </a:p>
                    <a:p>
                      <a:pPr marL="0" indent="358775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основной заранее предполагаемый проектированный результат учебного процесса.</a:t>
                      </a:r>
                    </a:p>
                    <a:p>
                      <a:pPr marL="0" indent="263525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может быть: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какому –либо виду деятельности, развитие личностных качеств через обучение, общепедагогические цели. </a:t>
                      </a:r>
                    </a:p>
                    <a:p>
                      <a:pPr marL="0" indent="358775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- конкретизация цели,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её достижения, т.е. что необходимо сделать, чтобы достичь цели. Задачи - научить, привить и т.д., но конкретные и относящиеся к предмету изучения. Задачи могут быть: образовательные или обучающие (что узнает воспитанник, освоив программу), развивающие, связанные с развитием творчества ребенка (чему научится ребенок); воспитательные.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фраза:</a:t>
                      </a:r>
                      <a:r>
                        <a:rPr lang="ru-RU" sz="19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«Цели программы…»</a:t>
                      </a:r>
                      <a:endParaRPr lang="ru-RU" sz="1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цели и конечного результата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900" b="0" u="non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неконкретные, не распространяющие цель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программы формулируются абстрактно, удаленно от тематики программы, задачи зачастую не соответствуют поставленным целям, срокам реализации программы и не соотносятся с планируемыми результатами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1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06216"/>
              </p:ext>
            </p:extLst>
          </p:nvPr>
        </p:nvGraphicFramePr>
        <p:xfrm>
          <a:off x="274320" y="434340"/>
          <a:ext cx="8618220" cy="613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4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0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782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участвующих в реализации данной образовательной программы: от ... до ... лет</a:t>
                      </a:r>
                    </a:p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программы (продолжительность образовательного процесса, этапы)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Модуль – это не 1 час и не 2 часа, это учебный период 1 год.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82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66" y="279269"/>
            <a:ext cx="8447123" cy="732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понимается под модуле программы в рамках системы ПФДО?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263192"/>
            <a:ext cx="8503449" cy="53827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структурная единица программы, в который закладываются свои результаты, которые предположительно будут достигнуты всеми учениками групп на этом модуле при его прохождении. Наиболее привычное понимание модуля - учебный год/полугодие/четверть - зависит от программ (модули в программе в этом случае будут идти последовательно друг за другом).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каждого модуля есть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55" y="339367"/>
            <a:ext cx="8804635" cy="5064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845822"/>
            <a:ext cx="8679140" cy="58095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основные и вспомогательные формы занятий.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 определяются: количеством детей, особенностями материала, местом и временем занятия, применяемыми средствами и т.п.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занятия включают в себя организационную, теоретическую и практическую части: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часть должна обеспечить наличие всех необходимых для работы материалов и иллюстраций;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занятий при работе должна быть максимально компактной </a:t>
            </a:r>
          </a:p>
        </p:txBody>
      </p:sp>
    </p:spTree>
    <p:extLst>
      <p:ext uri="{BB962C8B-B14F-4D97-AF65-F5344CB8AC3E}">
        <p14:creationId xmlns:p14="http://schemas.microsoft.com/office/powerpoint/2010/main" val="413134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525" y="245098"/>
            <a:ext cx="8531256" cy="637251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занятий в неделю, продолжительность одного занятия, необходимость разбиения на подгруппы или индивидуальных занятий.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программы.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будет знать: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будет уметь: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сможет решать следующие жизненно-практические задачи: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способен проявлять следующие отношения: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рассчитана на несколько лет (этапов), то результаты ее освоения и способы их проверки должны быть определены по годам (этапам) реализации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60993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32546" cy="803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проверки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 программы: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0" y="1168924"/>
            <a:ext cx="8598306" cy="541475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контроля, специфичные для системы дополнительного образования: конкурсы, смотры, соревнования, выставки, фестивали, отчетные концерты конференции и т.п. При необходимости проверить степень сформированности индивидуально-личностных качеств детей описываются их специфические проявления в особенностях деятельности, поведения, общения, характерных эмоциональных состояниях, а также ситуации, которые должны быть созданы для того, чтобы пронаблюдать эти проявления.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Подведение итогов по результатам освоения материала дан-ной программы может быть в 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работы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конкретной теме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просмотра работ происходит обсуждение оригинальности замысла и его воплощения автором, сравнение различных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года готовится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выставка творческих работ)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участвуют...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93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653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Учебно-тематический план дополнительной образовательной программы может содержать: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55258"/>
              </p:ext>
            </p:extLst>
          </p:nvPr>
        </p:nvGraphicFramePr>
        <p:xfrm>
          <a:off x="354330" y="1690688"/>
          <a:ext cx="8481060" cy="481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66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63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перечень разделов, тем;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часов по каждой теме с разбивкой на теоретические и практические виды занятий.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Вместо учебного плана в программе представлен календарный план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!Количественные ошибки в учебном плане, связанные с подсчётом часов.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68" y="575035"/>
            <a:ext cx="8955464" cy="612742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дополнительной образовательной программы раскрывается через краткое описание тем (теория и практика).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краткое описание тем или разделов;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краткую характеристику форм занятий по каждой теме,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описание методического обеспечения каждой темы (приемы и методы организации учебно-воспитательного процесса, дидактический материал, техническое оснащение занятий);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разделов и тем излагается в последовательности, строго соответствующей структуре тематического плана.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каждой темы программы должно начинаться со слова «Тема» с указанием порядкового номера.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темы в программе осуществляется с помощью предложений телеграфного стиля, основой которых являются ключевые слова (словосочетания), отражающие предметы и аспекты содержания программы, и определяющие ее понятийно-терминологический аппарат.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ключевых слов, включенных в текст программы, должна обеспечивать достаточный уровень полноты и глубины раскрытия содержания каждой темы.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изложения материала учебной программы должен быть ясным и четким. Не допускается использование фраз, имеющих многозначное толкование, а также пространных предложений со сложной структурой. Предложения, отражающие самостоятельные фрагменты темы, должны начинаться с абзаца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632" y="110604"/>
            <a:ext cx="8053437" cy="3890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курса:</a:t>
            </a:r>
          </a:p>
        </p:txBody>
      </p:sp>
    </p:spTree>
    <p:extLst>
      <p:ext uri="{BB962C8B-B14F-4D97-AF65-F5344CB8AC3E}">
        <p14:creationId xmlns:p14="http://schemas.microsoft.com/office/powerpoint/2010/main" val="2781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615" y="244103"/>
            <a:ext cx="6858000" cy="3686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390" y="612743"/>
            <a:ext cx="8744881" cy="603878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РФ» от 29.12.2012 N 273-ФЗ.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образования детей до 2030 года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 января 2021 г. N 2 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 сентября 2020 г.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молодежи""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27 июля 2022 г. N 629 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Мурманской области №1303 от 22.08.2023 «Об утверждении Правил персонифицированного финансирования дополнительного образования детей Мурманской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060302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96" y="167163"/>
            <a:ext cx="7886700" cy="6812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5. Материально-техническое обеспечение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1" y="1055802"/>
            <a:ext cx="8936611" cy="5121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Материально-техническое обеспечение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приемы и методы организации учебно-воспитательного процесса, дидактический материал, техническое оснащение занятий: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Перечень видео и аудиопродукции (компакт-дисков, видеокассет, аудиокассет).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Указывается минимально необходимое оснащение, без которого реализация программы невозможна.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Можно также выделить два раздела: минимально необходимое оснащение и приборы, материалы и оборудование для более полной реализации программы.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занятий по программе необходимы следующие средства и материалы: простой карандаш, фломастер, маркер, гуашевые и акварельные краски, аудио- и видеозаписи, тексты художественных произведений, документы, карты, иллюстрации, музыкальные записи, инвентарь, литературные произведения, специальные тетради, альбомы, таблицы, плакаты, видеофильмы и др.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319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" y="171450"/>
            <a:ext cx="8812529" cy="6537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Список Литературы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методический материал, должен включать документы, всесторонне раскрывающие содержание программы, обеспечивать рациональною организацию самостоятельной работы детей на основе систематизированной информации по темам программы. Список литературы может содержать подразделы: основная литература, дополнительная литература, список нормативных документов, государственных стандартов и т.п.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список не более чем из 5 наименований, желательно имеющим грифы «Рекомендовано (название экспертного органа) в качестве учебника (учебного пособия) по (наименование дисциплины)» или «Допущено (название экспертного органа) в качестве учебника (учебного пособия) по (наименование дисциплины)»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списка литературы следует ориентироваться на библиотечно-информационные ресурсы библиотеки вуза Перечень литературы составляется последовательно с единой нумерацией.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от основной отделяется заголовком. </a:t>
            </a:r>
          </a:p>
        </p:txBody>
      </p:sp>
    </p:spTree>
    <p:extLst>
      <p:ext uri="{BB962C8B-B14F-4D97-AF65-F5344CB8AC3E}">
        <p14:creationId xmlns:p14="http://schemas.microsoft.com/office/powerpoint/2010/main" val="421376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7912A1-4BDF-464C-97EB-4E22738F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Приложения к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CF6D8B-48D3-41F6-8471-98266596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020"/>
            <a:ext cx="7886700" cy="4626943"/>
          </a:xfrm>
        </p:spPr>
        <p:txBody>
          <a:bodyPr/>
          <a:lstStyle/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календарный учебный график, </a:t>
            </a:r>
          </a:p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календарно-тематический план, </a:t>
            </a:r>
          </a:p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планы (сценарии) занятий, </a:t>
            </a:r>
          </a:p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заданий для учащихся,</a:t>
            </a:r>
          </a:p>
          <a:p>
            <a:r>
              <a:rPr lang="ru-RU" sz="24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материалы, предусмотренные локальным актом образовательной организации или разработанные по усмотрению автора программы.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4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8" y="0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 культура оформления программы: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47042"/>
              </p:ext>
            </p:extLst>
          </p:nvPr>
        </p:nvGraphicFramePr>
        <p:xfrm>
          <a:off x="274317" y="625474"/>
          <a:ext cx="8698233" cy="601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7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должен быть подан системно и грамотно;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программы – официально-деловой;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должен быть отформатирован, выполнен единым шрифтом, с соблюдением интервалов</a:t>
                      </a:r>
                      <a:r>
                        <a:rPr lang="ru-RU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Несоответствие стиля программы стилю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 документа,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приближенность её к методическому или учебному пособию, а еще хуже – к публицистическому или художественному тексту, изобилующему цитатами и красочными сравнениями; 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Низкая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программы: текст набирается разным шрифтом, не форматируется, межстрочные интервалы разные и т. п.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65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8" y="253610"/>
            <a:ext cx="8745793" cy="707923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Российской Федерации от 29 декабря 2012 г. № 273-ФЗ «Об образовании в Российской Федерации».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28" y="796413"/>
            <a:ext cx="8876858" cy="589661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дополнительным образовательным программам относятся: дополнительные общеобразовательные программы - дополнительные общеразвивающие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дополнительные предпрофессиональные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(в сфере искусств; в сфере физической культуры и спорта).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организационно-нормативным документом, в котором отражается педагогическая концепция педагога дополнительного образования в соответствии с заявленными целями и задачами деятельности, условия, методы и технологии реализации целей и задач, предполагаемый конечный результат.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0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75" y="112016"/>
            <a:ext cx="8871685" cy="111488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образовательной программы от программы внеурочной деятельности (в школе)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808536"/>
              </p:ext>
            </p:extLst>
          </p:nvPr>
        </p:nvGraphicFramePr>
        <p:xfrm>
          <a:off x="180874" y="1188720"/>
          <a:ext cx="887168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7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3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программа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101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школы - дать образование детям, в соответствии с ФГОС</a:t>
                      </a:r>
                    </a:p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предусматривает не только урочную часть, но и внеурочную деятельность. </a:t>
                      </a:r>
                    </a:p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Внеурочная деятельность – это совсем не кружки и секции дополнительного образования.</a:t>
                      </a:r>
                    </a:p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внеурочной деятельности определяет школа. </a:t>
                      </a:r>
                    </a:p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 понимать, что это часть школьной программы, но реализуемая не в формате уроков (так должно быть!). </a:t>
                      </a:r>
                    </a:p>
                    <a:p>
                      <a:pPr algn="ctr"/>
                      <a:r>
                        <a:rPr lang="ru-RU" sz="2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это обязательная часть, </a:t>
                      </a: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 которой невозможно гарантировать достижения планируемых результатов освоения основной образовательной программы.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не может быть обязательным</a:t>
                      </a:r>
                    </a:p>
                    <a:p>
                      <a:pPr algn="ctr"/>
                      <a:r>
                        <a:rPr lang="ru-RU" sz="2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направлено на индивидуальное развитие ребенка </a:t>
                      </a: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 федерального стандарта. </a:t>
                      </a:r>
                    </a:p>
                    <a:p>
                      <a:pPr algn="ctr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то образование, которое родители самостоятельно выбирают для своего ребенка, исходя из его интересов.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7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1.userapi.com/impg/jEd299H6uNJ_F30OLIscI-hIMyvHPfASCiE1iw/xwWXMbaR3Yk.jpg?size=1267x1267&amp;quality=96&amp;sign=49890cd57ba187ad5606a4b3dea69a8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70" y="1906653"/>
            <a:ext cx="486918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8590" y="201619"/>
            <a:ext cx="8778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 образовательная программа предусматривает внеурочную деятельность в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порядке.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ополнительное образование идет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 основной программы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527902"/>
            <a:ext cx="8484122" cy="1244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дополнительного образования детей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45" y="1480009"/>
            <a:ext cx="8493551" cy="487365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Титульный лист.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Пояснительная записка.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Учебно-тематический план.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изучаемого курса.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Материально-техническое обеспечение дополнительной образовательной программы.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Список литературы.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Приложения к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14208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13122"/>
            <a:ext cx="7600950" cy="4524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4951" r="3856" b="13092"/>
          <a:stretch/>
        </p:blipFill>
        <p:spPr>
          <a:xfrm>
            <a:off x="2240278" y="565608"/>
            <a:ext cx="4743003" cy="6092368"/>
          </a:xfrm>
        </p:spPr>
      </p:pic>
    </p:spTree>
    <p:extLst>
      <p:ext uri="{BB962C8B-B14F-4D97-AF65-F5344CB8AC3E}">
        <p14:creationId xmlns:p14="http://schemas.microsoft.com/office/powerpoint/2010/main" val="271317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76" y="178658"/>
            <a:ext cx="7886700" cy="5803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Пояснительная записка: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57" y="886120"/>
            <a:ext cx="8559539" cy="565608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93567"/>
              </p:ext>
            </p:extLst>
          </p:nvPr>
        </p:nvGraphicFramePr>
        <p:xfrm>
          <a:off x="163286" y="525780"/>
          <a:ext cx="8839200" cy="614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16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129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Нормативно-правовые документы;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дополнительной образовательной программы;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дополнительной образовательной программы;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новизна, актуальность, педагогическую целесообразность;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цель и задачи дополнительной образовательной программы;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возраст детей, участвующих в реализации данной дополнительной образовательной программы;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сроки реализации дополнительной образовательной программы (продолжительность образовательного процесса, этапы);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формы и режим занятий;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ожидаемые результаты и способы определения их результативности;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подведения итогов реализации дополнительной образовательной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 Не надо писать лишнего в пояснительной записке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Переработать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 Соблюдать последовательность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1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369" y="79485"/>
            <a:ext cx="7886700" cy="5304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105754"/>
              </p:ext>
            </p:extLst>
          </p:nvPr>
        </p:nvGraphicFramePr>
        <p:xfrm>
          <a:off x="160020" y="678733"/>
          <a:ext cx="8823724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2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Фраза: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Нормативными документами разработки дополнительной образовательной программы являются: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03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«Об образовании в РФ» от 29.12.2012 N 273-ФЗ (ред. От 31.12.2014)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2.4.3648-20 «Санитарно-эпидемиологические требования к организации воспитания и обучения, отдыха и оздоровления детей и молодежи», действующие с 01.01.2021 г.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РФ от 9 ноября 2018 г. N 196 (изменения утверждены приказом Министерства просвещения РФ от 30 сентября 2020 г. N 533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к письму департамента молодежной политики, воспитания и социальной поддержки детей Минобразования и науки России от 11.12.2006 г. № 06-1844 «О примерных требованиях к программам дополнительного образования детей» 4 6. Приказ Минобрнауки Мурманской области № 462 От 13.03.2020 «Об утверждении правил персонифицированного финансирования дополнительного образования в Мурманской области» для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сертифицированных программ»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типовых программ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ФГОС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 Устава и т.д.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72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1998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Нормативные документы:</vt:lpstr>
      <vt:lpstr>ФЗ Российской Федерации от 29 декабря 2012 г. № 273-ФЗ «Об образовании в Российской Федерации».  </vt:lpstr>
      <vt:lpstr>Отличия  дополнительной образовательной программы от программы внеурочной деятельности (в школе)</vt:lpstr>
      <vt:lpstr>Презентация PowerPoint</vt:lpstr>
      <vt:lpstr>Структура  Программы дополнительного образования детей </vt:lpstr>
      <vt:lpstr>1. Титульный лист</vt:lpstr>
      <vt:lpstr>2. Пояснительная записка: </vt:lpstr>
      <vt:lpstr>Нормативно-правовые документы:</vt:lpstr>
      <vt:lpstr>Презентация PowerPoint</vt:lpstr>
      <vt:lpstr>Цель и задачи дополнительной образовательной программы: </vt:lpstr>
      <vt:lpstr>Цель и задачи  дополнительной образовательной программы:</vt:lpstr>
      <vt:lpstr>Презентация PowerPoint</vt:lpstr>
      <vt:lpstr> Что понимается под модуле программы в рамках системы ПФДО? </vt:lpstr>
      <vt:lpstr>Формы занятий: </vt:lpstr>
      <vt:lpstr>Презентация PowerPoint</vt:lpstr>
      <vt:lpstr>Способы проверки  результатов освоения программы:  </vt:lpstr>
      <vt:lpstr>3. Учебно-тематический план дополнительной образовательной программы может содержать: </vt:lpstr>
      <vt:lpstr>4. Содержание курса:</vt:lpstr>
      <vt:lpstr>5. Материально-техническое обеспечение:</vt:lpstr>
      <vt:lpstr>Презентация PowerPoint</vt:lpstr>
      <vt:lpstr>7. Приложения к программе</vt:lpstr>
      <vt:lpstr>Стиль и культура оформления программы: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дс № 30</dc:creator>
  <cp:lastModifiedBy>User</cp:lastModifiedBy>
  <cp:revision>322</cp:revision>
  <dcterms:created xsi:type="dcterms:W3CDTF">2021-04-09T08:12:41Z</dcterms:created>
  <dcterms:modified xsi:type="dcterms:W3CDTF">2024-09-12T11:24:29Z</dcterms:modified>
</cp:coreProperties>
</file>