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266856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257109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D46E13D-3EEC-4BC4-AD8B-952FA661E486}"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595572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60668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D46E13D-3EEC-4BC4-AD8B-952FA661E486}"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585358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396240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1463307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90455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33595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916169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323315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203941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2781615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176922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404118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751484A-ACA5-496A-8757-05B969AAFC19}" type="datetimeFigureOut">
              <a:rPr lang="ru-RU" smtClean="0"/>
              <a:pPr/>
              <a:t>20.05.2021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198584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751484A-ACA5-496A-8757-05B969AAFC19}" type="datetimeFigureOut">
              <a:rPr lang="ru-RU" smtClean="0"/>
              <a:pPr/>
              <a:t>20.05.2021</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D46E13D-3EEC-4BC4-AD8B-952FA661E486}" type="slidenum">
              <a:rPr lang="ru-RU" smtClean="0"/>
              <a:pPr/>
              <a:t>‹#›</a:t>
            </a:fld>
            <a:endParaRPr lang="ru-RU"/>
          </a:p>
        </p:txBody>
      </p:sp>
    </p:spTree>
    <p:extLst>
      <p:ext uri="{BB962C8B-B14F-4D97-AF65-F5344CB8AC3E}">
        <p14:creationId xmlns:p14="http://schemas.microsoft.com/office/powerpoint/2010/main" xmlns="" val="1966528462"/>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7319" y="1072301"/>
            <a:ext cx="6758524" cy="2274214"/>
          </a:xfrm>
        </p:spPr>
        <p:txBody>
          <a:bodyPr>
            <a:normAutofit fontScale="90000"/>
          </a:bodyPr>
          <a:lstStyle/>
          <a:p>
            <a:pPr algn="ctr"/>
            <a:r>
              <a:rPr lang="ru-RU" sz="4800" b="1" dirty="0" smtClean="0">
                <a:latin typeface="Times New Roman" panose="02020603050405020304" pitchFamily="18" charset="0"/>
                <a:cs typeface="Times New Roman" panose="02020603050405020304" pitchFamily="18" charset="0"/>
              </a:rPr>
              <a:t>Дополнительная информация</a:t>
            </a:r>
            <a:br>
              <a:rPr lang="ru-RU" sz="4800" b="1" dirty="0" smtClean="0">
                <a:latin typeface="Times New Roman" panose="02020603050405020304" pitchFamily="18" charset="0"/>
                <a:cs typeface="Times New Roman" panose="02020603050405020304" pitchFamily="18" charset="0"/>
              </a:rPr>
            </a:br>
            <a:r>
              <a:rPr lang="ru-RU" sz="4800" b="1" dirty="0" smtClean="0">
                <a:latin typeface="Times New Roman" panose="02020603050405020304" pitchFamily="18" charset="0"/>
                <a:cs typeface="Times New Roman" panose="02020603050405020304" pitchFamily="18" charset="0"/>
              </a:rPr>
              <a:t>по </a:t>
            </a:r>
            <a:r>
              <a:rPr lang="ru-RU" sz="4800" b="1" dirty="0">
                <a:latin typeface="Times New Roman" panose="02020603050405020304" pitchFamily="18" charset="0"/>
                <a:cs typeface="Times New Roman" panose="02020603050405020304" pitchFamily="18" charset="0"/>
              </a:rPr>
              <a:t>51.</a:t>
            </a:r>
            <a:r>
              <a:rPr lang="en-US" sz="4800" b="1" dirty="0">
                <a:latin typeface="Times New Roman" panose="02020603050405020304" pitchFamily="18" charset="0"/>
                <a:cs typeface="Times New Roman" panose="02020603050405020304" pitchFamily="18" charset="0"/>
              </a:rPr>
              <a:t>pfdo.ru</a:t>
            </a:r>
            <a:endParaRPr lang="ru-RU"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5019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595" y="360160"/>
            <a:ext cx="7365477" cy="921886"/>
          </a:xfrm>
        </p:spPr>
        <p:txBody>
          <a:bodyPr>
            <a:normAutofit fontScale="90000"/>
          </a:bodyPr>
          <a:lstStyle/>
          <a:p>
            <a:r>
              <a:rPr lang="ru-RU" sz="2700"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8. Какие программы можно направлять на сертификацию?</a:t>
            </a:r>
            <a:r>
              <a:rPr lang="ru-RU" dirty="0"/>
              <a:t/>
            </a:r>
            <a:br>
              <a:rPr lang="ru-RU" dirty="0"/>
            </a:br>
            <a:endParaRPr lang="ru-RU" dirty="0"/>
          </a:p>
        </p:txBody>
      </p:sp>
      <p:sp>
        <p:nvSpPr>
          <p:cNvPr id="3" name="Объект 2"/>
          <p:cNvSpPr>
            <a:spLocks noGrp="1"/>
          </p:cNvSpPr>
          <p:nvPr>
            <p:ph idx="1"/>
          </p:nvPr>
        </p:nvSpPr>
        <p:spPr>
          <a:xfrm>
            <a:off x="702365" y="1232453"/>
            <a:ext cx="8139978" cy="5187202"/>
          </a:xfrm>
        </p:spPr>
        <p:txBody>
          <a:bodyPr/>
          <a:lstStyle/>
          <a:p>
            <a:r>
              <a:rPr lang="ru-RU" sz="2400" dirty="0" smtClean="0">
                <a:latin typeface="Times New Roman" panose="02020603050405020304" pitchFamily="18" charset="0"/>
                <a:cs typeface="Times New Roman" panose="02020603050405020304" pitchFamily="18" charset="0"/>
              </a:rPr>
              <a:t>Направляете </a:t>
            </a:r>
            <a:r>
              <a:rPr lang="ru-RU" sz="2400" dirty="0">
                <a:latin typeface="Times New Roman" panose="02020603050405020304" pitchFamily="18" charset="0"/>
                <a:cs typeface="Times New Roman" panose="02020603050405020304" pitchFamily="18" charset="0"/>
              </a:rPr>
              <a:t>программу, которая соответствует Правилам ПФДО, будет интересна детям настолько, что они решат её выбрать</a:t>
            </a:r>
            <a:r>
              <a:rPr lang="ru-RU" sz="2400" dirty="0" smtClean="0">
                <a:latin typeface="Times New Roman" panose="02020603050405020304" pitchFamily="18" charset="0"/>
                <a:cs typeface="Times New Roman" panose="02020603050405020304" pitchFamily="18" charset="0"/>
              </a:rPr>
              <a:t>, а </a:t>
            </a:r>
            <a:r>
              <a:rPr lang="ru-RU" sz="2400" dirty="0">
                <a:latin typeface="Times New Roman" panose="02020603050405020304" pitchFamily="18" charset="0"/>
                <a:cs typeface="Times New Roman" panose="02020603050405020304" pitchFamily="18" charset="0"/>
              </a:rPr>
              <a:t>её стоимость не (сильно) превышает годовой номинал сертификата в вашем муниципалитете. При этом программа может одновременно реализовываться за счёт муниципального задания и реализовываться за счёт денежных средств сертификата (если организация будет выполнять муниципальное задания в полном объеме. </a:t>
            </a:r>
          </a:p>
          <a:p>
            <a:endParaRPr lang="ru-RU" dirty="0"/>
          </a:p>
        </p:txBody>
      </p:sp>
    </p:spTree>
    <p:extLst>
      <p:ext uri="{BB962C8B-B14F-4D97-AF65-F5344CB8AC3E}">
        <p14:creationId xmlns:p14="http://schemas.microsoft.com/office/powerpoint/2010/main" xmlns="" val="2537730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6313" y="341306"/>
            <a:ext cx="7503736" cy="969020"/>
          </a:xfrm>
        </p:spPr>
        <p:txBody>
          <a:bodyPr>
            <a:normAutofit fontScale="90000"/>
          </a:bodyPr>
          <a:lstStyle/>
          <a:p>
            <a:r>
              <a:rPr lang="ru-RU" sz="2700" b="1" dirty="0">
                <a:latin typeface="Times New Roman" panose="02020603050405020304" pitchFamily="18" charset="0"/>
                <a:cs typeface="Times New Roman" panose="02020603050405020304" pitchFamily="18" charset="0"/>
              </a:rPr>
              <a:t>9. Как организация получит оплату за обучение детей по сертифицированным программам?</a:t>
            </a:r>
            <a:r>
              <a:rPr lang="ru-RU" dirty="0"/>
              <a:t/>
            </a:r>
            <a:br>
              <a:rPr lang="ru-RU" dirty="0"/>
            </a:br>
            <a:endParaRPr lang="ru-RU" dirty="0"/>
          </a:p>
        </p:txBody>
      </p:sp>
      <p:sp>
        <p:nvSpPr>
          <p:cNvPr id="3" name="Объект 2"/>
          <p:cNvSpPr>
            <a:spLocks noGrp="1"/>
          </p:cNvSpPr>
          <p:nvPr>
            <p:ph idx="1"/>
          </p:nvPr>
        </p:nvSpPr>
        <p:spPr>
          <a:xfrm>
            <a:off x="650449" y="1451729"/>
            <a:ext cx="8154186" cy="5260156"/>
          </a:xfrm>
        </p:spPr>
        <p:txBody>
          <a:bodyPr>
            <a:normAutofit fontScale="25000" lnSpcReduction="20000"/>
          </a:bodyPr>
          <a:lstStyle/>
          <a:p>
            <a:r>
              <a:rPr lang="ru-RU" sz="8000" dirty="0"/>
              <a:t> </a:t>
            </a:r>
            <a:r>
              <a:rPr lang="ru-RU" sz="9600" dirty="0" smtClean="0">
                <a:latin typeface="Times New Roman" panose="02020603050405020304" pitchFamily="18" charset="0"/>
                <a:cs typeface="Times New Roman" panose="02020603050405020304" pitchFamily="18" charset="0"/>
              </a:rPr>
              <a:t>На </a:t>
            </a:r>
            <a:r>
              <a:rPr lang="ru-RU" sz="9600" dirty="0">
                <a:latin typeface="Times New Roman" panose="02020603050405020304" pitchFamily="18" charset="0"/>
                <a:cs typeface="Times New Roman" panose="02020603050405020304" pitchFamily="18" charset="0"/>
              </a:rPr>
              <a:t>основании заключенного договора с уполномоченной организацией муниципалитета, выдавшего сертификат ребенку, образовательная организация сможет его зачислить на сертифицированную программу, а в дальнейшем возместить свои расходы на обучение ребенка от уполномоченной организации на основе договора на обучение по сертифицированной программе, заключенного с родителем ребенка.</a:t>
            </a:r>
          </a:p>
          <a:p>
            <a:r>
              <a:rPr lang="ru-RU" sz="9600" dirty="0">
                <a:latin typeface="Times New Roman" panose="02020603050405020304" pitchFamily="18" charset="0"/>
                <a:cs typeface="Times New Roman" panose="02020603050405020304" pitchFamily="18" charset="0"/>
              </a:rPr>
              <a:t>Ежемесячно образовательная организация будет выставлять счета на оплату уполномоченной организации: счет на авансирование и итоговый за месяц, прикладывая к нему реестр договоров. Оплата за обучение детей по сертифицированным программам будет приходить на счет организации только на основании заключенных договоров по сертификатам. Финансирование программ зависит от выбора детьми этих программ.</a:t>
            </a:r>
          </a:p>
          <a:p>
            <a:endParaRPr lang="ru-RU" dirty="0"/>
          </a:p>
        </p:txBody>
      </p:sp>
    </p:spTree>
    <p:extLst>
      <p:ext uri="{BB962C8B-B14F-4D97-AF65-F5344CB8AC3E}">
        <p14:creationId xmlns:p14="http://schemas.microsoft.com/office/powerpoint/2010/main" xmlns="" val="820368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4082" y="273377"/>
            <a:ext cx="7843101" cy="989815"/>
          </a:xfrm>
        </p:spPr>
        <p:txBody>
          <a:bodyPr>
            <a:normAutofit fontScale="90000"/>
          </a:bodyPr>
          <a:lstStyle/>
          <a:p>
            <a:pPr algn="ctr"/>
            <a:r>
              <a:rPr lang="ru-RU" sz="2700" dirty="0"/>
              <a:t> </a:t>
            </a:r>
            <a:r>
              <a:rPr lang="ru-RU" sz="2700" b="1" dirty="0"/>
              <a:t>1. Что понимается под модуле программы в рамках системы ПФДО? </a:t>
            </a:r>
            <a:r>
              <a:rPr lang="ru-RU" dirty="0"/>
              <a:t/>
            </a:r>
            <a:br>
              <a:rPr lang="ru-RU" dirty="0"/>
            </a:br>
            <a:endParaRPr lang="ru-RU" dirty="0"/>
          </a:p>
        </p:txBody>
      </p:sp>
      <p:sp>
        <p:nvSpPr>
          <p:cNvPr id="3" name="Объект 2"/>
          <p:cNvSpPr>
            <a:spLocks noGrp="1"/>
          </p:cNvSpPr>
          <p:nvPr>
            <p:ph idx="1"/>
          </p:nvPr>
        </p:nvSpPr>
        <p:spPr>
          <a:xfrm>
            <a:off x="867265" y="1263192"/>
            <a:ext cx="7956224" cy="5382705"/>
          </a:xfrm>
        </p:spPr>
        <p:txBody>
          <a:bodyPr>
            <a:normAutofit fontScale="32500" lnSpcReduction="20000"/>
          </a:bodyPr>
          <a:lstStyle/>
          <a:p>
            <a:r>
              <a:rPr lang="ru-RU" sz="6200" b="1" dirty="0" smtClean="0">
                <a:solidFill>
                  <a:srgbClr val="FF0000"/>
                </a:solidFill>
                <a:latin typeface="Times New Roman" panose="02020603050405020304" pitchFamily="18" charset="0"/>
                <a:cs typeface="Times New Roman" panose="02020603050405020304" pitchFamily="18" charset="0"/>
              </a:rPr>
              <a:t>Модуль</a:t>
            </a:r>
            <a:r>
              <a:rPr lang="ru-RU" sz="6200" b="1" dirty="0" smtClean="0">
                <a:latin typeface="Times New Roman" panose="02020603050405020304" pitchFamily="18" charset="0"/>
                <a:cs typeface="Times New Roman" panose="02020603050405020304" pitchFamily="18" charset="0"/>
              </a:rPr>
              <a:t> </a:t>
            </a:r>
            <a:r>
              <a:rPr lang="ru-RU" sz="6200" dirty="0">
                <a:latin typeface="Times New Roman" panose="02020603050405020304" pitchFamily="18" charset="0"/>
                <a:cs typeface="Times New Roman" panose="02020603050405020304" pitchFamily="18" charset="0"/>
              </a:rPr>
              <a:t>- структурная единица программы, в который закладываются свои результаты, которые предположительно будут достигнуты всеми учениками групп на этом модуле при его прохождении. Наиболее привычное понимание модуля - учебный год/полугодие/четверть - зависит от программ (модули в программе в этом случае будут идти последовательно друг за другом).</a:t>
            </a:r>
          </a:p>
          <a:p>
            <a:r>
              <a:rPr lang="ru-RU" sz="6200" dirty="0">
                <a:latin typeface="Times New Roman" panose="02020603050405020304" pitchFamily="18" charset="0"/>
                <a:cs typeface="Times New Roman" panose="02020603050405020304" pitchFamily="18" charset="0"/>
              </a:rPr>
              <a:t> </a:t>
            </a:r>
            <a:r>
              <a:rPr lang="ru-RU" sz="6200" dirty="0" smtClean="0">
                <a:latin typeface="Times New Roman" panose="02020603050405020304" pitchFamily="18" charset="0"/>
                <a:cs typeface="Times New Roman" panose="02020603050405020304" pitchFamily="18" charset="0"/>
              </a:rPr>
              <a:t>У </a:t>
            </a:r>
            <a:r>
              <a:rPr lang="ru-RU" sz="6200" dirty="0">
                <a:latin typeface="Times New Roman" panose="02020603050405020304" pitchFamily="18" charset="0"/>
                <a:cs typeface="Times New Roman" panose="02020603050405020304" pitchFamily="18" charset="0"/>
              </a:rPr>
              <a:t>каждого модуля есть </a:t>
            </a:r>
            <a:r>
              <a:rPr lang="ru-RU" sz="6200" b="1" dirty="0">
                <a:solidFill>
                  <a:srgbClr val="FF0000"/>
                </a:solidFill>
                <a:latin typeface="Times New Roman" panose="02020603050405020304" pitchFamily="18" charset="0"/>
                <a:cs typeface="Times New Roman" panose="02020603050405020304" pitchFamily="18" charset="0"/>
              </a:rPr>
              <a:t>свои результаты, </a:t>
            </a:r>
            <a:r>
              <a:rPr lang="ru-RU" sz="6200" dirty="0">
                <a:latin typeface="Times New Roman" panose="02020603050405020304" pitchFamily="18" charset="0"/>
                <a:cs typeface="Times New Roman" panose="02020603050405020304" pitchFamily="18" charset="0"/>
              </a:rPr>
              <a:t>обучение вязанию спицами и крючком рассматриваются параллельно, считаются общим результатом. Не важно, умеет ли ученик вязать спицами, ему нужно будет при записи на 1 модуль посещать занятия и по обучению спицами, так как это предусмотрено модулем..</a:t>
            </a:r>
          </a:p>
          <a:p>
            <a:r>
              <a:rPr lang="ru-RU" sz="6200" dirty="0">
                <a:latin typeface="Times New Roman" panose="02020603050405020304" pitchFamily="18" charset="0"/>
                <a:cs typeface="Times New Roman" panose="02020603050405020304" pitchFamily="18" charset="0"/>
              </a:rPr>
              <a:t>Так же, </a:t>
            </a:r>
            <a:r>
              <a:rPr lang="ru-RU" sz="6200" b="1" dirty="0">
                <a:solidFill>
                  <a:srgbClr val="FF0000"/>
                </a:solidFill>
                <a:latin typeface="Times New Roman" panose="02020603050405020304" pitchFamily="18" charset="0"/>
                <a:cs typeface="Times New Roman" panose="02020603050405020304" pitchFamily="18" charset="0"/>
              </a:rPr>
              <a:t>второй модуль может быть освоен без первого </a:t>
            </a:r>
            <a:r>
              <a:rPr lang="ru-RU" sz="6200" dirty="0">
                <a:latin typeface="Times New Roman" panose="02020603050405020304" pitchFamily="18" charset="0"/>
                <a:cs typeface="Times New Roman" panose="02020603050405020304" pitchFamily="18" charset="0"/>
              </a:rPr>
              <a:t>(в теории, если потенциальный ученик уже обладает необходимой подготовкой) и наоборот.</a:t>
            </a:r>
          </a:p>
          <a:p>
            <a:endParaRPr lang="ru-RU" dirty="0"/>
          </a:p>
        </p:txBody>
      </p:sp>
    </p:spTree>
    <p:extLst>
      <p:ext uri="{BB962C8B-B14F-4D97-AF65-F5344CB8AC3E}">
        <p14:creationId xmlns:p14="http://schemas.microsoft.com/office/powerpoint/2010/main" xmlns="" val="119897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8157" y="367645"/>
            <a:ext cx="8163612" cy="6136850"/>
          </a:xfrm>
        </p:spPr>
        <p:txBody>
          <a:bodyPr>
            <a:normAutofit/>
          </a:bodyPr>
          <a:lstStyle/>
          <a:p>
            <a:r>
              <a:rPr lang="ru-RU" sz="2200" dirty="0" smtClean="0">
                <a:latin typeface="Times New Roman" panose="02020603050405020304" pitchFamily="18" charset="0"/>
                <a:cs typeface="Times New Roman" panose="02020603050405020304" pitchFamily="18" charset="0"/>
              </a:rPr>
              <a:t>При </a:t>
            </a:r>
            <a:r>
              <a:rPr lang="ru-RU" sz="2200" dirty="0">
                <a:latin typeface="Times New Roman" panose="02020603050405020304" pitchFamily="18" charset="0"/>
                <a:cs typeface="Times New Roman" panose="02020603050405020304" pitchFamily="18" charset="0"/>
              </a:rPr>
              <a:t>работе </a:t>
            </a:r>
            <a:r>
              <a:rPr lang="ru-RU" sz="2200" b="1" dirty="0">
                <a:solidFill>
                  <a:srgbClr val="FF0000"/>
                </a:solidFill>
                <a:latin typeface="Times New Roman" panose="02020603050405020304" pitchFamily="18" charset="0"/>
                <a:cs typeface="Times New Roman" panose="02020603050405020304" pitchFamily="18" charset="0"/>
              </a:rPr>
              <a:t>с сертифицированными программами </a:t>
            </a:r>
            <a:r>
              <a:rPr lang="ru-RU" sz="2200" dirty="0" smtClean="0">
                <a:latin typeface="Times New Roman" panose="02020603050405020304" pitchFamily="18" charset="0"/>
                <a:cs typeface="Times New Roman" panose="02020603050405020304" pitchFamily="18" charset="0"/>
              </a:rPr>
              <a:t>образовательным </a:t>
            </a:r>
            <a:r>
              <a:rPr lang="ru-RU" sz="2200" dirty="0">
                <a:latin typeface="Times New Roman" panose="02020603050405020304" pitchFamily="18" charset="0"/>
                <a:cs typeface="Times New Roman" panose="02020603050405020304" pitchFamily="18" charset="0"/>
              </a:rPr>
              <a:t>организациям будет удобнее работать, если программа будет поделена именно на модули длительностью в одно </a:t>
            </a:r>
            <a:r>
              <a:rPr lang="ru-RU" sz="2200" dirty="0" smtClean="0">
                <a:latin typeface="Times New Roman" panose="02020603050405020304" pitchFamily="18" charset="0"/>
                <a:cs typeface="Times New Roman" panose="02020603050405020304" pitchFamily="18" charset="0"/>
              </a:rPr>
              <a:t>полугодие. </a:t>
            </a:r>
          </a:p>
          <a:p>
            <a:r>
              <a:rPr lang="ru-RU" sz="2200" dirty="0" smtClean="0">
                <a:latin typeface="Times New Roman" panose="02020603050405020304" pitchFamily="18" charset="0"/>
                <a:cs typeface="Times New Roman" panose="02020603050405020304" pitchFamily="18" charset="0"/>
              </a:rPr>
              <a:t>Договора </a:t>
            </a:r>
            <a:r>
              <a:rPr lang="ru-RU" sz="2200" dirty="0">
                <a:latin typeface="Times New Roman" panose="02020603050405020304" pitchFamily="18" charset="0"/>
                <a:cs typeface="Times New Roman" panose="02020603050405020304" pitchFamily="18" charset="0"/>
              </a:rPr>
              <a:t>на сертифицированные программы заключаются </a:t>
            </a:r>
            <a:r>
              <a:rPr lang="ru-RU" sz="2200" b="1" dirty="0">
                <a:solidFill>
                  <a:srgbClr val="FF0000"/>
                </a:solidFill>
                <a:latin typeface="Times New Roman" panose="02020603050405020304" pitchFamily="18" charset="0"/>
                <a:cs typeface="Times New Roman" panose="02020603050405020304" pitchFamily="18" charset="0"/>
              </a:rPr>
              <a:t>всегда до окончания финансового года </a:t>
            </a:r>
            <a:r>
              <a:rPr lang="ru-RU" sz="2200" dirty="0">
                <a:latin typeface="Times New Roman" panose="02020603050405020304" pitchFamily="18" charset="0"/>
                <a:cs typeface="Times New Roman" panose="02020603050405020304" pitchFamily="18" charset="0"/>
              </a:rPr>
              <a:t>или окончания сроков обучения в группе. </a:t>
            </a:r>
            <a:endParaRPr lang="ru-RU" sz="2200" dirty="0" smtClean="0">
              <a:latin typeface="Times New Roman" panose="02020603050405020304" pitchFamily="18" charset="0"/>
              <a:cs typeface="Times New Roman" panose="02020603050405020304" pitchFamily="18" charset="0"/>
            </a:endParaRPr>
          </a:p>
          <a:p>
            <a:r>
              <a:rPr lang="ru-RU" sz="2200" dirty="0" smtClean="0">
                <a:latin typeface="Times New Roman" panose="02020603050405020304" pitchFamily="18" charset="0"/>
                <a:cs typeface="Times New Roman" panose="02020603050405020304" pitchFamily="18" charset="0"/>
              </a:rPr>
              <a:t>В </a:t>
            </a:r>
            <a:r>
              <a:rPr lang="ru-RU" sz="2200" dirty="0">
                <a:latin typeface="Times New Roman" panose="02020603050405020304" pitchFamily="18" charset="0"/>
                <a:cs typeface="Times New Roman" panose="02020603050405020304" pitchFamily="18" charset="0"/>
              </a:rPr>
              <a:t>договоре прописывается </a:t>
            </a:r>
            <a:r>
              <a:rPr lang="ru-RU" sz="2200" b="1" dirty="0">
                <a:solidFill>
                  <a:srgbClr val="FF0000"/>
                </a:solidFill>
                <a:latin typeface="Times New Roman" panose="02020603050405020304" pitchFamily="18" charset="0"/>
                <a:cs typeface="Times New Roman" panose="02020603050405020304" pitchFamily="18" charset="0"/>
              </a:rPr>
              <a:t>общая стоимость обучения </a:t>
            </a:r>
            <a:r>
              <a:rPr lang="ru-RU" sz="2200" dirty="0">
                <a:latin typeface="Times New Roman" panose="02020603050405020304" pitchFamily="18" charset="0"/>
                <a:cs typeface="Times New Roman" panose="02020603050405020304" pitchFamily="18" charset="0"/>
              </a:rPr>
              <a:t>по модулю программы и ежемесячные списания средств со сертификата. </a:t>
            </a:r>
            <a:endParaRPr lang="ru-RU" sz="2200" dirty="0" smtClean="0">
              <a:latin typeface="Times New Roman" panose="02020603050405020304" pitchFamily="18" charset="0"/>
              <a:cs typeface="Times New Roman" panose="02020603050405020304" pitchFamily="18" charset="0"/>
            </a:endParaRPr>
          </a:p>
          <a:p>
            <a:r>
              <a:rPr lang="ru-RU" sz="2200" dirty="0" smtClean="0">
                <a:latin typeface="Times New Roman" panose="02020603050405020304" pitchFamily="18" charset="0"/>
                <a:cs typeface="Times New Roman" panose="02020603050405020304" pitchFamily="18" charset="0"/>
              </a:rPr>
              <a:t>В </a:t>
            </a:r>
            <a:r>
              <a:rPr lang="ru-RU" sz="2200" dirty="0">
                <a:latin typeface="Times New Roman" panose="02020603050405020304" pitchFamily="18" charset="0"/>
                <a:cs typeface="Times New Roman" panose="02020603050405020304" pitchFamily="18" charset="0"/>
              </a:rPr>
              <a:t>ситуации, когда образовательные программы в течение календарного года реализуются 5(6) и 4 месяца с перерывом между ними, то деление программы на модули 4 и 5(6) месяцев упросит понимание порядка списания денежных средств с сертификата.</a:t>
            </a:r>
          </a:p>
          <a:p>
            <a:endParaRPr lang="ru-RU" dirty="0"/>
          </a:p>
        </p:txBody>
      </p:sp>
    </p:spTree>
    <p:extLst>
      <p:ext uri="{BB962C8B-B14F-4D97-AF65-F5344CB8AC3E}">
        <p14:creationId xmlns:p14="http://schemas.microsoft.com/office/powerpoint/2010/main" xmlns="" val="311253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107" y="303598"/>
            <a:ext cx="7880808" cy="1864567"/>
          </a:xfrm>
        </p:spPr>
        <p:txBody>
          <a:bodyPr>
            <a:normAutofit fontScale="90000"/>
          </a:bodyPr>
          <a:lstStyle/>
          <a:p>
            <a:r>
              <a:rPr lang="ru-RU" sz="2700"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2. Как указать в программе вариативность вида работы, если в ней присутствует выбор: групповая форма работы или индивидуальная, когда ребёнок может выбрать любой вид?</a:t>
            </a:r>
            <a:r>
              <a:rPr lang="ru-RU" dirty="0"/>
              <a:t/>
            </a:r>
            <a:br>
              <a:rPr lang="ru-RU" dirty="0"/>
            </a:br>
            <a:endParaRPr lang="ru-RU" dirty="0"/>
          </a:p>
        </p:txBody>
      </p:sp>
      <p:sp>
        <p:nvSpPr>
          <p:cNvPr id="3" name="Объект 2"/>
          <p:cNvSpPr>
            <a:spLocks noGrp="1"/>
          </p:cNvSpPr>
          <p:nvPr>
            <p:ph idx="1"/>
          </p:nvPr>
        </p:nvSpPr>
        <p:spPr>
          <a:xfrm>
            <a:off x="772998" y="1960775"/>
            <a:ext cx="8135332" cy="4524866"/>
          </a:xfrm>
        </p:spPr>
        <p:txBody>
          <a:bodyPr>
            <a:normAutofit/>
          </a:bodyPr>
          <a:lstStyle/>
          <a:p>
            <a:r>
              <a:rPr lang="ru-RU" sz="2400" dirty="0" smtClean="0">
                <a:latin typeface="Times New Roman" panose="02020603050405020304" pitchFamily="18" charset="0"/>
                <a:cs typeface="Times New Roman" panose="02020603050405020304" pitchFamily="18" charset="0"/>
              </a:rPr>
              <a:t>Рекомендуется заносить </a:t>
            </a:r>
            <a:r>
              <a:rPr lang="ru-RU" sz="2400" dirty="0">
                <a:latin typeface="Times New Roman" panose="02020603050405020304" pitchFamily="18" charset="0"/>
                <a:cs typeface="Times New Roman" panose="02020603050405020304" pitchFamily="18" charset="0"/>
              </a:rPr>
              <a:t>такую </a:t>
            </a:r>
            <a:r>
              <a:rPr lang="ru-RU" sz="2400" dirty="0" smtClean="0">
                <a:latin typeface="Times New Roman" panose="02020603050405020304" pitchFamily="18" charset="0"/>
                <a:cs typeface="Times New Roman" panose="02020603050405020304" pitchFamily="18" charset="0"/>
              </a:rPr>
              <a:t>программу, </a:t>
            </a:r>
            <a:r>
              <a:rPr lang="ru-RU" sz="2400" dirty="0">
                <a:latin typeface="Times New Roman" panose="02020603050405020304" pitchFamily="18" charset="0"/>
                <a:cs typeface="Times New Roman" panose="02020603050405020304" pitchFamily="18" charset="0"/>
              </a:rPr>
              <a:t>как несколько </a:t>
            </a:r>
            <a:r>
              <a:rPr lang="ru-RU" sz="2400" dirty="0" smtClean="0">
                <a:latin typeface="Times New Roman" panose="02020603050405020304" pitchFamily="18" charset="0"/>
                <a:cs typeface="Times New Roman" panose="02020603050405020304" pitchFamily="18" charset="0"/>
              </a:rPr>
              <a:t>программ. </a:t>
            </a:r>
          </a:p>
          <a:p>
            <a:r>
              <a:rPr lang="ru-RU" sz="2400" dirty="0" smtClean="0">
                <a:latin typeface="Times New Roman" panose="02020603050405020304" pitchFamily="18" charset="0"/>
                <a:cs typeface="Times New Roman" panose="02020603050405020304" pitchFamily="18" charset="0"/>
              </a:rPr>
              <a:t>С </a:t>
            </a:r>
            <a:r>
              <a:rPr lang="ru-RU" sz="2400" dirty="0">
                <a:latin typeface="Times New Roman" panose="02020603050405020304" pitchFamily="18" charset="0"/>
                <a:cs typeface="Times New Roman" panose="02020603050405020304" pitchFamily="18" charset="0"/>
              </a:rPr>
              <a:t>точки зрения финансирования </a:t>
            </a:r>
            <a:r>
              <a:rPr lang="ru-RU" sz="2400" dirty="0" smtClean="0">
                <a:latin typeface="Times New Roman" panose="02020603050405020304" pitchFamily="18" charset="0"/>
                <a:cs typeface="Times New Roman" panose="02020603050405020304" pitchFamily="18" charset="0"/>
              </a:rPr>
              <a:t>данная </a:t>
            </a:r>
            <a:r>
              <a:rPr lang="ru-RU" sz="2400" dirty="0">
                <a:latin typeface="Times New Roman" panose="02020603050405020304" pitchFamily="18" charset="0"/>
                <a:cs typeface="Times New Roman" panose="02020603050405020304" pitchFamily="18" charset="0"/>
              </a:rPr>
              <a:t>программа в индивидуальной форме, не смотря на возможность реализации в групповой, также имеет свое заслуженное место в реестре программ.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И </a:t>
            </a:r>
            <a:r>
              <a:rPr lang="ru-RU" sz="2400" dirty="0">
                <a:latin typeface="Times New Roman" panose="02020603050405020304" pitchFamily="18" charset="0"/>
                <a:cs typeface="Times New Roman" panose="02020603050405020304" pitchFamily="18" charset="0"/>
              </a:rPr>
              <a:t>в этом случае ребёнок будет иметь возможность той или иной формы работы с ним по программе.</a:t>
            </a:r>
          </a:p>
          <a:p>
            <a:endParaRPr lang="ru-RU" dirty="0"/>
          </a:p>
        </p:txBody>
      </p:sp>
    </p:spTree>
    <p:extLst>
      <p:ext uri="{BB962C8B-B14F-4D97-AF65-F5344CB8AC3E}">
        <p14:creationId xmlns:p14="http://schemas.microsoft.com/office/powerpoint/2010/main" xmlns="" val="233177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4021" y="624110"/>
            <a:ext cx="7513163" cy="1006727"/>
          </a:xfrm>
        </p:spPr>
        <p:txBody>
          <a:bodyPr>
            <a:normAutofit fontScale="90000"/>
          </a:bodyPr>
          <a:lstStyle/>
          <a:p>
            <a:r>
              <a:rPr lang="ru-RU" sz="2700"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3. Как добавлять программы для полностью индивидуальной работы с ребенком?</a:t>
            </a:r>
            <a:r>
              <a:rPr lang="ru-RU" dirty="0"/>
              <a:t/>
            </a:r>
            <a:br>
              <a:rPr lang="ru-RU" dirty="0"/>
            </a:br>
            <a:endParaRPr lang="ru-RU" dirty="0"/>
          </a:p>
        </p:txBody>
      </p:sp>
      <p:sp>
        <p:nvSpPr>
          <p:cNvPr id="3" name="Объект 2"/>
          <p:cNvSpPr>
            <a:spLocks noGrp="1"/>
          </p:cNvSpPr>
          <p:nvPr>
            <p:ph idx="1"/>
          </p:nvPr>
        </p:nvSpPr>
        <p:spPr>
          <a:xfrm>
            <a:off x="1253764" y="1904999"/>
            <a:ext cx="7560297" cy="4335545"/>
          </a:xfrm>
        </p:spPr>
        <p:txBody>
          <a:bodyPr/>
          <a:lstStyle/>
          <a:p>
            <a:r>
              <a:rPr lang="ru-RU" sz="2000" dirty="0" smtClean="0">
                <a:latin typeface="Times New Roman" panose="02020603050405020304" pitchFamily="18" charset="0"/>
                <a:cs typeface="Times New Roman" panose="02020603050405020304" pitchFamily="18" charset="0"/>
              </a:rPr>
              <a:t>При </a:t>
            </a:r>
            <a:r>
              <a:rPr lang="ru-RU" sz="2000" dirty="0">
                <a:latin typeface="Times New Roman" panose="02020603050405020304" pitchFamily="18" charset="0"/>
                <a:cs typeface="Times New Roman" panose="02020603050405020304" pitchFamily="18" charset="0"/>
              </a:rPr>
              <a:t>добавлении программы указывайте наполняемость группы из 1 человека.</a:t>
            </a:r>
          </a:p>
          <a:p>
            <a:endParaRPr lang="ru-RU" dirty="0"/>
          </a:p>
        </p:txBody>
      </p:sp>
    </p:spTree>
    <p:extLst>
      <p:ext uri="{BB962C8B-B14F-4D97-AF65-F5344CB8AC3E}">
        <p14:creationId xmlns:p14="http://schemas.microsoft.com/office/powerpoint/2010/main" xmlns="" val="359385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0388" y="247037"/>
            <a:ext cx="7918515" cy="2071956"/>
          </a:xfrm>
        </p:spPr>
        <p:txBody>
          <a:bodyPr>
            <a:normAutofit fontScale="90000"/>
          </a:bodyPr>
          <a:lstStyle/>
          <a:p>
            <a:r>
              <a:rPr lang="ru-RU" dirty="0"/>
              <a:t> </a:t>
            </a:r>
            <a:r>
              <a:rPr lang="ru-RU" sz="2700" b="1" dirty="0">
                <a:latin typeface="Times New Roman" panose="02020603050405020304" pitchFamily="18" charset="0"/>
                <a:cs typeface="Times New Roman" panose="02020603050405020304" pitchFamily="18" charset="0"/>
              </a:rPr>
              <a:t>4. Как добавлять программы, в которых есть модуль, в рамках которого дети занимаются как индивидуально, так и в группе, а также есть вариативный модуль, т.е. на выбор индивидуально или в группе?</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76693" y="2422689"/>
            <a:ext cx="8022210" cy="3902697"/>
          </a:xfrm>
        </p:spPr>
        <p:txBody>
          <a:bodyPr>
            <a:normAutofit/>
          </a:bodyPr>
          <a:lstStyle/>
          <a:p>
            <a:r>
              <a:rPr lang="ru-RU" sz="2400" dirty="0" smtClean="0">
                <a:latin typeface="Times New Roman" panose="02020603050405020304" pitchFamily="18" charset="0"/>
                <a:cs typeface="Times New Roman" panose="02020603050405020304" pitchFamily="18" charset="0"/>
              </a:rPr>
              <a:t>Если </a:t>
            </a:r>
            <a:r>
              <a:rPr lang="ru-RU" sz="2400" dirty="0">
                <a:latin typeface="Times New Roman" panose="02020603050405020304" pitchFamily="18" charset="0"/>
                <a:cs typeface="Times New Roman" panose="02020603050405020304" pitchFamily="18" charset="0"/>
              </a:rPr>
              <a:t>ребенок занимается как в группе, так и по индивидуальному расписанию, то его в дальнейшем будете зачислять в группу, а в дальнейшем добавлять ему еще индивидуальное расписание занятий.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Если в рамках изучения программы ребенок может выбирать форму работы с ним по части программы, то разные формы работы можно вносить различными модулями одну программу. При подаче заявки ребенок будет выбирать не только программу, но и модуль.</a:t>
            </a:r>
          </a:p>
          <a:p>
            <a:endParaRPr lang="ru-RU" dirty="0"/>
          </a:p>
        </p:txBody>
      </p:sp>
    </p:spTree>
    <p:extLst>
      <p:ext uri="{BB962C8B-B14F-4D97-AF65-F5344CB8AC3E}">
        <p14:creationId xmlns:p14="http://schemas.microsoft.com/office/powerpoint/2010/main" xmlns="" val="89198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4657" y="275318"/>
            <a:ext cx="7880807" cy="2185078"/>
          </a:xfrm>
        </p:spPr>
        <p:txBody>
          <a:bodyPr>
            <a:normAutofit fontScale="90000"/>
          </a:bodyPr>
          <a:lstStyle/>
          <a:p>
            <a:r>
              <a:rPr lang="ru-RU" dirty="0"/>
              <a:t> </a:t>
            </a:r>
            <a:r>
              <a:rPr lang="ru-RU" sz="2700" b="1" dirty="0">
                <a:latin typeface="Times New Roman" panose="02020603050405020304" pitchFamily="18" charset="0"/>
                <a:cs typeface="Times New Roman" panose="02020603050405020304" pitchFamily="18" charset="0"/>
              </a:rPr>
              <a:t>5. Как быть, если по одной программе на одном году обучения занимаются дети в группах разной наполненности в силу разных условий реализации (размеров кабинетов, технического обеспечения)?</a:t>
            </a:r>
            <a:r>
              <a:rPr lang="ru-RU" sz="2700" dirty="0"/>
              <a:t/>
            </a:r>
            <a:br>
              <a:rPr lang="ru-RU" sz="2700" dirty="0"/>
            </a:br>
            <a:endParaRPr lang="ru-RU" sz="2700" dirty="0"/>
          </a:p>
        </p:txBody>
      </p:sp>
      <p:sp>
        <p:nvSpPr>
          <p:cNvPr id="3" name="Объект 2"/>
          <p:cNvSpPr>
            <a:spLocks noGrp="1"/>
          </p:cNvSpPr>
          <p:nvPr>
            <p:ph idx="1"/>
          </p:nvPr>
        </p:nvSpPr>
        <p:spPr>
          <a:xfrm>
            <a:off x="622168" y="2545237"/>
            <a:ext cx="8144759" cy="3657599"/>
          </a:xfrm>
        </p:spPr>
        <p:txBody>
          <a:bodyPr>
            <a:normAutofit/>
          </a:bodyPr>
          <a:lstStyle/>
          <a:p>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рамках одного модуля программы наполняемость в группах детей одинаковая. Если одна программа реализуется для разных групп детей на разных условиях, в том числе максимальной наполняемости группы, то это тогда разные программы. Необходимо будет добавить несколько программ в зависимости от наполняемости групп.</a:t>
            </a:r>
          </a:p>
          <a:p>
            <a:endParaRPr lang="ru-RU" dirty="0"/>
          </a:p>
        </p:txBody>
      </p:sp>
    </p:spTree>
    <p:extLst>
      <p:ext uri="{BB962C8B-B14F-4D97-AF65-F5344CB8AC3E}">
        <p14:creationId xmlns:p14="http://schemas.microsoft.com/office/powerpoint/2010/main" xmlns="" val="2691882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2363" y="624110"/>
            <a:ext cx="7422037" cy="1261251"/>
          </a:xfrm>
        </p:spPr>
        <p:txBody>
          <a:bodyPr>
            <a:normAutofit fontScale="90000"/>
          </a:bodyPr>
          <a:lstStyle/>
          <a:p>
            <a:r>
              <a:rPr lang="ru-RU" sz="2700"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6. Можно ли добавлять программу не полностью, если по некоторым годам обучения нет групп?</a:t>
            </a:r>
            <a:r>
              <a:rPr lang="ru-RU" dirty="0"/>
              <a:t/>
            </a:r>
            <a:br>
              <a:rPr lang="ru-RU" dirty="0"/>
            </a:br>
            <a:endParaRPr lang="ru-RU" dirty="0"/>
          </a:p>
        </p:txBody>
      </p:sp>
      <p:sp>
        <p:nvSpPr>
          <p:cNvPr id="3" name="Объект 2"/>
          <p:cNvSpPr>
            <a:spLocks noGrp="1"/>
          </p:cNvSpPr>
          <p:nvPr>
            <p:ph idx="1"/>
          </p:nvPr>
        </p:nvSpPr>
        <p:spPr>
          <a:xfrm>
            <a:off x="697585" y="1791094"/>
            <a:ext cx="7836816" cy="4120128"/>
          </a:xfrm>
        </p:spPr>
        <p:txBody>
          <a:bodyPr/>
          <a:lstStyle/>
          <a:p>
            <a:r>
              <a:rPr lang="ru-RU" sz="2000" dirty="0" smtClean="0">
                <a:latin typeface="Times New Roman" panose="02020603050405020304" pitchFamily="18" charset="0"/>
                <a:cs typeface="Times New Roman" panose="02020603050405020304" pitchFamily="18" charset="0"/>
              </a:rPr>
              <a:t>Программа </a:t>
            </a:r>
            <a:r>
              <a:rPr lang="ru-RU" sz="2000" dirty="0">
                <a:latin typeface="Times New Roman" panose="02020603050405020304" pitchFamily="18" charset="0"/>
                <a:cs typeface="Times New Roman" panose="02020603050405020304" pitchFamily="18" charset="0"/>
              </a:rPr>
              <a:t>добавляется всегда полностью, зачисление в дальнейшем открывать на те модули, по которым дети будут обучаться.</a:t>
            </a:r>
          </a:p>
          <a:p>
            <a:endParaRPr lang="ru-RU" dirty="0"/>
          </a:p>
        </p:txBody>
      </p:sp>
    </p:spTree>
    <p:extLst>
      <p:ext uri="{BB962C8B-B14F-4D97-AF65-F5344CB8AC3E}">
        <p14:creationId xmlns:p14="http://schemas.microsoft.com/office/powerpoint/2010/main" xmlns="" val="1224381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2297" y="218758"/>
            <a:ext cx="8097623" cy="1280890"/>
          </a:xfrm>
        </p:spPr>
        <p:txBody>
          <a:bodyPr>
            <a:normAutofit fontScale="90000"/>
          </a:bodyPr>
          <a:lstStyle/>
          <a:p>
            <a:r>
              <a:rPr lang="ru-RU" dirty="0"/>
              <a:t> </a:t>
            </a:r>
            <a:r>
              <a:rPr lang="ru-RU" sz="2700" b="1" dirty="0">
                <a:latin typeface="Times New Roman" panose="02020603050405020304" pitchFamily="18" charset="0"/>
                <a:cs typeface="Times New Roman" panose="02020603050405020304" pitchFamily="18" charset="0"/>
              </a:rPr>
              <a:t>7. Можно ли будет редактировать в дальнейшем программу, например, ежегодно или в середине года? Удалять или добавлять модули?</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43060" y="1668545"/>
            <a:ext cx="8616099" cy="5043340"/>
          </a:xfrm>
        </p:spPr>
        <p:txBody>
          <a:bodyPr>
            <a:normAutofit fontScale="55000" lnSpcReduction="20000"/>
          </a:bodyPr>
          <a:lstStyle/>
          <a:p>
            <a:r>
              <a:rPr lang="ru-RU" sz="3600" dirty="0" smtClean="0">
                <a:latin typeface="Times New Roman" panose="02020603050405020304" pitchFamily="18" charset="0"/>
                <a:cs typeface="Times New Roman" panose="02020603050405020304" pitchFamily="18" charset="0"/>
              </a:rPr>
              <a:t>Редактирование </a:t>
            </a:r>
            <a:r>
              <a:rPr lang="ru-RU" sz="3600" dirty="0">
                <a:latin typeface="Times New Roman" panose="02020603050405020304" pitchFamily="18" charset="0"/>
                <a:cs typeface="Times New Roman" panose="02020603050405020304" pitchFamily="18" charset="0"/>
              </a:rPr>
              <a:t>программы возможно только если закрыто зачисление на все группы, нет активных заявок, зачислений и договоров на обучение. Редактирование программы - это изменение услуги, предлагаемой её Заказчикам (родителям). Когда родители сделали выбор программы, то она должна реализовываться на заявленных условиях. При этом в рамках одного модуля программы не могут обучаться дети на разных условиях, а следовательно редактировать программу при имеющихся заявках, зачислениях или договорах по программе не представляется возможным. По окончанию обучения детей в рамках модуля программы программу возможно отредактировать. После этого детей нужно будет зачислять на программу заново, на модуль, соответствующий их этапу обучения по программе, так как отредактированная программа будет являться для них новой программой, реализуемой на новых условиях.</a:t>
            </a:r>
          </a:p>
          <a:p>
            <a:r>
              <a:rPr lang="ru-RU" sz="3600" dirty="0">
                <a:latin typeface="Times New Roman" panose="02020603050405020304" pitchFamily="18" charset="0"/>
                <a:cs typeface="Times New Roman" panose="02020603050405020304" pitchFamily="18" charset="0"/>
              </a:rPr>
              <a:t>При редактировании программы модуль, по которому проводилось обучение детей или подавались заявки на обучение, удалить будет нельзя, поскольку это очень серьезное изменение программы и удаление важной информации по операциям с сертификатами детей будет невозможно. Если вам нужна  программа с другим количеством модулей, то нужно будет добавить теперь новую программу.</a:t>
            </a:r>
          </a:p>
          <a:p>
            <a:endParaRPr lang="ru-RU" dirty="0"/>
          </a:p>
        </p:txBody>
      </p:sp>
    </p:spTree>
    <p:extLst>
      <p:ext uri="{BB962C8B-B14F-4D97-AF65-F5344CB8AC3E}">
        <p14:creationId xmlns:p14="http://schemas.microsoft.com/office/powerpoint/2010/main" xmlns="" val="2433782216"/>
      </p:ext>
    </p:extLst>
  </p:cSld>
  <p:clrMapOvr>
    <a:masterClrMapping/>
  </p:clrMapOvr>
</p:sld>
</file>

<file path=ppt/theme/theme1.xml><?xml version="1.0" encoding="utf-8"?>
<a:theme xmlns:a="http://schemas.openxmlformats.org/drawingml/2006/main" name="Легкий дым">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21</TotalTime>
  <Words>390</Words>
  <Application>Microsoft Office PowerPoint</Application>
  <PresentationFormat>Экран (4:3)</PresentationFormat>
  <Paragraphs>29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Легкий дым</vt:lpstr>
      <vt:lpstr>Дополнительная информация по 51.pfdo.ru</vt:lpstr>
      <vt:lpstr> 1. Что понимается под модуле программы в рамках системы ПФДО?  </vt:lpstr>
      <vt:lpstr>Слайд 3</vt:lpstr>
      <vt:lpstr> 2. Как указать в программе вариативность вида работы, если в ней присутствует выбор: групповая форма работы или индивидуальная, когда ребёнок может выбрать любой вид? </vt:lpstr>
      <vt:lpstr> 3. Как добавлять программы для полностью индивидуальной работы с ребенком? </vt:lpstr>
      <vt:lpstr> 4. Как добавлять программы, в которых есть модуль, в рамках которого дети занимаются как индивидуально, так и в группе, а также есть вариативный модуль, т.е. на выбор индивидуально или в группе? </vt:lpstr>
      <vt:lpstr> 5. Как быть, если по одной программе на одном году обучения занимаются дети в группах разной наполненности в силу разных условий реализации (размеров кабинетов, технического обеспечения)? </vt:lpstr>
      <vt:lpstr> 6. Можно ли добавлять программу не полностью, если по некоторым годам обучения нет групп? </vt:lpstr>
      <vt:lpstr> 7. Можно ли будет редактировать в дальнейшем программу, например, ежегодно или в середине года? Удалять или добавлять модули? </vt:lpstr>
      <vt:lpstr> 8. Какие программы можно направлять на сертификацию? </vt:lpstr>
      <vt:lpstr>9. Как организация получит оплату за обучение детей по сертифицированным программам?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МБДОУ дс № 30</dc:creator>
  <cp:lastModifiedBy>Кристина</cp:lastModifiedBy>
  <cp:revision>23</cp:revision>
  <dcterms:created xsi:type="dcterms:W3CDTF">2021-05-12T12:23:40Z</dcterms:created>
  <dcterms:modified xsi:type="dcterms:W3CDTF">2021-05-20T12:19:10Z</dcterms:modified>
</cp:coreProperties>
</file>