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69" r:id="rId2"/>
    <p:sldId id="306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301" r:id="rId42"/>
    <p:sldId id="302" r:id="rId43"/>
    <p:sldId id="303" r:id="rId44"/>
    <p:sldId id="304" r:id="rId45"/>
    <p:sldId id="305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48295-5644-4551-96F0-ABA993914F65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3BEDD-77EA-4ACE-B85D-EAD50FD192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42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08BA-7E89-41DD-B221-DCC13BE96C5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61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08BA-7E89-41DD-B221-DCC13BE96C5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546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08BA-7E89-41DD-B221-DCC13BE96C5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584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08BA-7E89-41DD-B221-DCC13BE96C5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90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08BA-7E89-41DD-B221-DCC13BE96C5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60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08BA-7E89-41DD-B221-DCC13BE96C5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7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08BA-7E89-41DD-B221-DCC13BE96C5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80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10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82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62880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29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4561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42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18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13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3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08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70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45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242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16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193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95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4AC6-4459-41E0-AB87-C485E0DCC9F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C3F7D7-7A02-4380-B10E-C4D74CC80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5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240" y="621792"/>
            <a:ext cx="10582655" cy="38770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Семинар – практикум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педагогов-психологов, социальных педагогов образовательных организаций Мурманской области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Скрининговая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оценка суицидального риска у детей и подростков»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3712" y="4523232"/>
            <a:ext cx="3681984" cy="2133600"/>
          </a:xfrm>
        </p:spPr>
        <p:txBody>
          <a:bodyPr>
            <a:normAutofit fontScale="32500" lnSpcReduction="20000"/>
          </a:bodyPr>
          <a:lstStyle/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Ведущие: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специалисты ГОБУ МО ЦППМС-помощи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педагог-психолог М.И.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Елсакова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педагог-психолог И.С. Малышева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педагог-психолог С.А. Колесник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04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8" y="190913"/>
            <a:ext cx="4452747" cy="643520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16" y="190913"/>
            <a:ext cx="4504963" cy="6438886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81" y="1913629"/>
            <a:ext cx="4478846" cy="2989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1072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861" y="212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Как группы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воздействуют на пользователей?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283" y="1400175"/>
            <a:ext cx="11642757" cy="5372100"/>
          </a:xfrm>
        </p:spPr>
        <p:txBody>
          <a:bodyPr>
            <a:normAutofit/>
          </a:bodyPr>
          <a:lstStyle/>
          <a:p>
            <a:pPr marL="444500" lvl="1" algn="just"/>
            <a:r>
              <a:rPr lang="ru-RU" dirty="0" smtClean="0"/>
              <a:t>Введение </a:t>
            </a:r>
            <a:r>
              <a:rPr lang="ru-RU" dirty="0"/>
              <a:t>новых терминов и </a:t>
            </a:r>
            <a:r>
              <a:rPr lang="ru-RU" dirty="0" smtClean="0"/>
              <a:t>слов (атмосферу </a:t>
            </a:r>
            <a:r>
              <a:rPr lang="ru-RU" dirty="0"/>
              <a:t>«посвященности» и «избранности</a:t>
            </a:r>
            <a:r>
              <a:rPr lang="ru-RU" dirty="0" smtClean="0"/>
              <a:t>»);</a:t>
            </a:r>
            <a:endParaRPr lang="ru-RU" sz="2000" dirty="0"/>
          </a:p>
          <a:p>
            <a:pPr marL="444500" lvl="1" algn="just"/>
            <a:r>
              <a:rPr lang="ru-RU" dirty="0" smtClean="0"/>
              <a:t>Применение </a:t>
            </a:r>
            <a:r>
              <a:rPr lang="ru-RU" dirty="0"/>
              <a:t>техники «чтения мыслей» («Тебе </a:t>
            </a:r>
            <a:r>
              <a:rPr lang="ru-RU" dirty="0" smtClean="0"/>
              <a:t>одиноко, </a:t>
            </a:r>
            <a:r>
              <a:rPr lang="ru-RU" dirty="0"/>
              <a:t>дурацкие вопросы </a:t>
            </a:r>
            <a:r>
              <a:rPr lang="ru-RU" dirty="0" smtClean="0"/>
              <a:t>задают?»);</a:t>
            </a:r>
            <a:endParaRPr lang="ru-RU" sz="2000" dirty="0"/>
          </a:p>
          <a:p>
            <a:pPr marL="444500" lvl="1" algn="just"/>
            <a:r>
              <a:rPr lang="ru-RU" dirty="0" smtClean="0"/>
              <a:t>Употребление </a:t>
            </a:r>
            <a:r>
              <a:rPr lang="ru-RU" dirty="0"/>
              <a:t>льстивых выражений («Ты достоин самого лучшего!»);</a:t>
            </a:r>
            <a:endParaRPr lang="ru-RU" sz="2000" dirty="0"/>
          </a:p>
          <a:p>
            <a:pPr marL="444500" lvl="1" algn="just"/>
            <a:r>
              <a:rPr lang="ru-RU" dirty="0" smtClean="0"/>
              <a:t>Недосказанность </a:t>
            </a:r>
            <a:r>
              <a:rPr lang="ru-RU" dirty="0"/>
              <a:t>с намеком на особые мотивы действий («Еще не время. Вы скоро все узнаете»), что позволяет создать определенную интригу, </a:t>
            </a:r>
            <a:r>
              <a:rPr lang="ru-RU" dirty="0" smtClean="0"/>
              <a:t>таинственность;</a:t>
            </a:r>
            <a:endParaRPr lang="ru-RU" sz="2000" dirty="0"/>
          </a:p>
          <a:p>
            <a:pPr marL="444500" lvl="1" algn="just"/>
            <a:r>
              <a:rPr lang="ru-RU" dirty="0" smtClean="0"/>
              <a:t>Навязывание </a:t>
            </a:r>
            <a:r>
              <a:rPr lang="ru-RU" dirty="0"/>
              <a:t>альтернативы «или–или» (например, «или жизнь или смерть</a:t>
            </a:r>
            <a:r>
              <a:rPr lang="ru-RU" dirty="0" smtClean="0"/>
              <a:t>»);</a:t>
            </a:r>
            <a:endParaRPr lang="ru-RU" sz="2000" dirty="0"/>
          </a:p>
          <a:p>
            <a:pPr marL="444500" lvl="1" algn="just"/>
            <a:r>
              <a:rPr lang="ru-RU" dirty="0" smtClean="0"/>
              <a:t>Эмоциональная </a:t>
            </a:r>
            <a:r>
              <a:rPr lang="ru-RU" dirty="0"/>
              <a:t>подстройка: создание определенного фонового настроения соответствующего теме обсуждения для лучшего усвоения </a:t>
            </a:r>
            <a:r>
              <a:rPr lang="ru-RU" dirty="0" smtClean="0"/>
              <a:t>информации;</a:t>
            </a:r>
            <a:endParaRPr lang="ru-RU" sz="2000" dirty="0"/>
          </a:p>
          <a:p>
            <a:pPr marL="1074738" lvl="2" algn="just"/>
            <a:r>
              <a:rPr lang="ru-RU" dirty="0" err="1"/>
              <a:t>негативизация</a:t>
            </a:r>
            <a:r>
              <a:rPr lang="ru-RU" dirty="0"/>
              <a:t> реальности, культивация мистификации и устрашающего контента, </a:t>
            </a:r>
            <a:r>
              <a:rPr lang="ru-RU" dirty="0" smtClean="0"/>
              <a:t>запугивание;</a:t>
            </a:r>
            <a:endParaRPr lang="ru-RU" sz="1800" dirty="0"/>
          </a:p>
          <a:p>
            <a:pPr marL="1074738" lvl="2" algn="just"/>
            <a:r>
              <a:rPr lang="ru-RU" dirty="0"/>
              <a:t>стимуляция демонстративного поведения посредством эффекта </a:t>
            </a:r>
            <a:r>
              <a:rPr lang="ru-RU" dirty="0" smtClean="0"/>
              <a:t>присутствия наблюдателя;</a:t>
            </a:r>
            <a:endParaRPr lang="ru-RU" sz="1800" dirty="0"/>
          </a:p>
          <a:p>
            <a:pPr marL="1074738" lvl="2" algn="just"/>
            <a:r>
              <a:rPr lang="ru-RU" dirty="0"/>
              <a:t>ссылка на авторитеты (к примеру, публикуются высказывания </a:t>
            </a:r>
            <a:r>
              <a:rPr lang="ru-RU" dirty="0" smtClean="0"/>
              <a:t>С.А</a:t>
            </a:r>
            <a:r>
              <a:rPr lang="ru-RU" dirty="0"/>
              <a:t>. Есенина, </a:t>
            </a:r>
            <a:r>
              <a:rPr lang="ru-RU" dirty="0" smtClean="0"/>
              <a:t>В.В</a:t>
            </a:r>
            <a:r>
              <a:rPr lang="ru-RU" dirty="0"/>
              <a:t>. Маяковского об одиночестве; поддерживается и романтизируется образ </a:t>
            </a:r>
            <a:r>
              <a:rPr lang="ru-RU" dirty="0" err="1"/>
              <a:t>Рины</a:t>
            </a:r>
            <a:r>
              <a:rPr lang="ru-RU" dirty="0"/>
              <a:t> </a:t>
            </a:r>
            <a:r>
              <a:rPr lang="ru-RU" dirty="0" err="1"/>
              <a:t>Паленковой</a:t>
            </a:r>
            <a:r>
              <a:rPr lang="ru-RU" dirty="0"/>
              <a:t>, </a:t>
            </a:r>
            <a:r>
              <a:rPr lang="ru-RU" dirty="0" smtClean="0"/>
              <a:t>девочки-подростка</a:t>
            </a:r>
            <a:r>
              <a:rPr lang="ru-RU" dirty="0"/>
              <a:t>, совершившей суицид, и т. п.).</a:t>
            </a:r>
            <a:endParaRPr lang="ru-RU" sz="18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2530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Дополнительные факторы суицидального поведения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9010" y="1825625"/>
            <a:ext cx="1067479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Стирание границ между реальным миром и онлайн-миром, ощущение себя как части виртуальности или ощущение «нереальности» происходящего в «реальном» мире.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Низкая цифровая грамотность (особенно по безопасному ведению онлайн-коммуникаций и управлению персональными данными в сети) и переоценка своих возможностей и умений в цифровой среде как детьми, так и родителями.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Чрезмерная увлеченность интернетом или интернет-</a:t>
            </a:r>
            <a:r>
              <a:rPr lang="ru-RU" dirty="0" err="1"/>
              <a:t>аддикция</a:t>
            </a:r>
            <a:r>
              <a:rPr lang="ru-RU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/>
              <a:t>Наличие провоцирующего, не только суицидально-опасного контента, но и связанного с ним в сети и возможность на него «натолкнуться» представителям групп риска.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8375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77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СПТ как инструмент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50605"/>
            <a:ext cx="10515600" cy="302635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предназначена для выявления латентной и явной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 психологических условий, формирующих психологическую готовность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(зависимому) поведению у лиц подросткового и юношеского возраста. </a:t>
            </a:r>
          </a:p>
        </p:txBody>
      </p:sp>
    </p:spTree>
    <p:extLst>
      <p:ext uri="{BB962C8B-B14F-4D97-AF65-F5344CB8AC3E}">
        <p14:creationId xmlns="" xmlns:p14="http://schemas.microsoft.com/office/powerpoint/2010/main" val="40667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44958"/>
            <a:ext cx="10515600" cy="1325563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 риска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социально-психологические условия, повышающие угрозу вовлечения в зависимое поведение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44569512"/>
              </p:ext>
            </p:extLst>
          </p:nvPr>
        </p:nvGraphicFramePr>
        <p:xfrm>
          <a:off x="725445" y="2722390"/>
          <a:ext cx="10741109" cy="3442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2271">
                  <a:extLst>
                    <a:ext uri="{9D8B030D-6E8A-4147-A177-3AD203B41FA5}">
                      <a16:colId xmlns:a16="http://schemas.microsoft.com/office/drawing/2014/main" xmlns="" val="2771912155"/>
                    </a:ext>
                  </a:extLst>
                </a:gridCol>
                <a:gridCol w="6618838">
                  <a:extLst>
                    <a:ext uri="{9D8B030D-6E8A-4147-A177-3AD203B41FA5}">
                      <a16:colId xmlns:a16="http://schemas.microsoft.com/office/drawing/2014/main" xmlns="" val="1368556156"/>
                    </a:ext>
                  </a:extLst>
                </a:gridCol>
              </a:tblGrid>
              <a:tr h="108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риска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xmlns="" val="914009672"/>
                  </a:ext>
                </a:extLst>
              </a:tr>
              <a:tr h="326483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и условия, регулирующие взаимоотношения личности и социума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одобрении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xmlns="" val="1609883655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Подверженность влиянию группы 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xmlns="" val="1056654729"/>
                  </a:ext>
                </a:extLst>
              </a:tr>
              <a:tr h="352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аддиктивных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установок социума 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xmlns="" val="2885556039"/>
                  </a:ext>
                </a:extLst>
              </a:tr>
              <a:tr h="371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Наркопотребление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социальном окружении 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xmlns="" val="2998387818"/>
                  </a:ext>
                </a:extLst>
              </a:tr>
              <a:tr h="326350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Качества, влияющие на индивидуальные особенности поведения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Склонность к риску (опасности)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xmlns="" val="2840327304"/>
                  </a:ext>
                </a:extLst>
              </a:tr>
              <a:tr h="326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Импульсивность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xmlns="" val="3382261028"/>
                  </a:ext>
                </a:extLst>
              </a:tr>
              <a:tr h="288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Тревожность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xmlns="" val="1464415253"/>
                  </a:ext>
                </a:extLst>
              </a:tr>
              <a:tr h="652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Фрустрация (от лат. 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frustration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– обман, расстройство, разрушение планов)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xmlns="" val="299307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14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00103"/>
            <a:ext cx="10515600" cy="1325563"/>
          </a:xfrm>
        </p:spPr>
        <p:txBody>
          <a:bodyPr>
            <a:normAutofit fontScale="90000"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 защиты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обстоятельства, повышающие социально-психологическую устойчивость к воздействию факторов риска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0229409"/>
              </p:ext>
            </p:extLst>
          </p:nvPr>
        </p:nvGraphicFramePr>
        <p:xfrm>
          <a:off x="838199" y="2483017"/>
          <a:ext cx="10515600" cy="3908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5867">
                  <a:extLst>
                    <a:ext uri="{9D8B030D-6E8A-4147-A177-3AD203B41FA5}">
                      <a16:colId xmlns:a16="http://schemas.microsoft.com/office/drawing/2014/main" xmlns="" val="2378645266"/>
                    </a:ext>
                  </a:extLst>
                </a:gridCol>
                <a:gridCol w="7679733">
                  <a:extLst>
                    <a:ext uri="{9D8B030D-6E8A-4147-A177-3AD203B41FA5}">
                      <a16:colId xmlns:a16="http://schemas.microsoft.com/office/drawing/2014/main" xmlns="" val="309760744"/>
                    </a:ext>
                  </a:extLst>
                </a:gridCol>
              </a:tblGrid>
              <a:tr h="318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защиты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7606539"/>
                  </a:ext>
                </a:extLst>
              </a:tr>
              <a:tr h="651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родителями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Оценочное поведение родителей, формирующее ощущение нужности и любимости у ребенка.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7906225"/>
                  </a:ext>
                </a:extLst>
              </a:tr>
              <a:tr h="651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одноклассниками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Оценочное поведение сверстников, формирующее у учащегося чувство принадлежности к группе и причастности.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9566133"/>
                  </a:ext>
                </a:extLst>
              </a:tr>
              <a:tr h="651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активность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жизненная позиция, выражающаяся в стремлении влиять на свою жизнь и окружающие условия.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6283129"/>
                  </a:ext>
                </a:extLst>
              </a:tr>
              <a:tr h="651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 поведения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Сознательная активность по управлению своими поступками, в соответствии с убеждениями и принципами.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3453603"/>
                  </a:ext>
                </a:extLst>
              </a:tr>
              <a:tr h="9845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Самоэффективность (self-efficacy)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Уверенность в своих силах достигать поставленные цели, даже если это потребует больших физических и эмоциональных затрат.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2073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65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36064" y="975360"/>
            <a:ext cx="9095232" cy="4935862"/>
          </a:xfrm>
        </p:spPr>
        <p:txBody>
          <a:bodyPr/>
          <a:lstStyle/>
          <a:p>
            <a:pPr algn="ctr">
              <a:buNone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Скрининговая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оценка суицидального риска у детей 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 подростков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dirty="0" smtClean="0"/>
              <a:t>педагог-психолог </a:t>
            </a:r>
          </a:p>
          <a:p>
            <a:pPr algn="r">
              <a:spcBef>
                <a:spcPts val="0"/>
              </a:spcBef>
              <a:buNone/>
            </a:pPr>
            <a:r>
              <a:rPr lang="ru-RU" dirty="0" smtClean="0"/>
              <a:t>Центра по профилактики правонарушений </a:t>
            </a:r>
          </a:p>
          <a:p>
            <a:pPr algn="r">
              <a:spcBef>
                <a:spcPts val="0"/>
              </a:spcBef>
              <a:buNone/>
            </a:pPr>
            <a:r>
              <a:rPr lang="ru-RU" dirty="0" smtClean="0"/>
              <a:t>несовершеннолетних ГОБУ МО ЦППМС-помощи</a:t>
            </a:r>
          </a:p>
          <a:p>
            <a:pPr algn="r">
              <a:spcBef>
                <a:spcPts val="0"/>
              </a:spcBef>
              <a:buNone/>
            </a:pPr>
            <a:r>
              <a:rPr lang="ru-RU" dirty="0" smtClean="0"/>
              <a:t>М.И. </a:t>
            </a:r>
            <a:r>
              <a:rPr lang="ru-RU" dirty="0" err="1" smtClean="0"/>
              <a:t>Елсакова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528" y="573024"/>
            <a:ext cx="9851136" cy="13319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Скрининг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(от англ.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screening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«отбор, сортировка») система первичного фронтального обследования обучающихся в целях ранней диагностики проявлений физического и психологического неблагополучия.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99616" y="3084576"/>
            <a:ext cx="9973056" cy="282664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 отметить, что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суицидологическая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диагностика включает в себя анализ не только собственно суицидальных проявлений (мыслей, переживаний, тенденций, поступков и др.) в их статике и динамике, но и всей совокупности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лич-ностных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средовых, клинических факторов, участвующих в генезе суицида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648" y="624110"/>
            <a:ext cx="9748963" cy="33382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Маркеры суицидального риска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 детей и подростков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6016" y="4632960"/>
            <a:ext cx="4462272" cy="1278262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педагог-психолог  Центра по профилактики правонарушений  несовершеннолетних ГОБУ МО ЦППМС-помощи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Елсакова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336" y="353568"/>
            <a:ext cx="9578275" cy="1414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Риску суицида подвержены подростки с определенными психологическими особенностями: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8656" y="1584960"/>
            <a:ext cx="10241280" cy="4876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 чувствительные, ранимые;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настойчивые в трудных ситуациях и одновременно неспособные к компромиссам;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негибкие в общении (их способы взаимодействия с окружающими достаточно однотипны и прямолинейны);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склонные к импульсивным, эмоциональным, необдуманным поступкам;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склонные к сосредоточенности на эмоциональной проблеме и к формированию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сверхзначимого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отношения;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пессимистичные;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замкнутые, имеющие ограниченный круг общения.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и другие особенности подростков – первые признаки возможного психологического неблагополучия.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ХХХ\Рабочий стол\Скриншот 21-10-2022 1327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20" y="390144"/>
            <a:ext cx="8107680" cy="605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184" y="390144"/>
            <a:ext cx="10021824" cy="4767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Выделяются внешние поведенческие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 словесные маркеры суицидального риска.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448" y="316992"/>
            <a:ext cx="9802368" cy="8778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Поведенческие маркеры (внешне фиксируемые признаки поведения):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0704" y="719328"/>
            <a:ext cx="5157216" cy="5827776"/>
          </a:xfrm>
        </p:spPr>
        <p:txBody>
          <a:bodyPr>
            <a:normAutofit fontScale="62500" lnSpcReduction="20000"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Тоскливое выражение лица.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-Склонность к нытью, капризность, эгоцентрическая направленность на свои страдания, слезливость.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Скука, грусть, уныние, угнетенность, мрачная угрюмость, злобность, раздражительность, ворчливость.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Брюзжание, неприязненное, враждебное отношение к окружающим, чувство ненависти к благополучию окружающих.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Повышенная подвижность мышц лица, часто неестественная мимика, или наоборот отсутствие мимических реакций.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Тихий монотонный голос, замедленная речь, краткость или отсутствие ответов.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Ускоренная экспрессивная речь, патетические интонации, причитания. - Общая двигательная заторможенность или бездеятельность (все время лежит на диване), либо наоборот двигательное возбуждение.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Склонность к неоправданно рискованным поступкам.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Чувство физического недовольства, безразличное отношение к себе, окружающим, «бесчувственность».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1760" y="743712"/>
            <a:ext cx="5364480" cy="58033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Тревога беспредметная (не могу сказать по поводу чего тревожусь), тревога предметная (зная и говорю по поводу чего тревожусь).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Ожидание непоправимой беды, страх.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Постоянная тоска, взрывы отчаяния, безысходности, усиление мрачного настроения, когда вокруг много радостных событий.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-Пессимистическая оценка своего прошлого, избирательное воспоминание неприятных событий прошлого.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Пессимистическая оценка своего нынешнего состояния, отсутствие перспектив в будущем.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Активное взаимодействие с окружающими (стремление к контакту, поиски сочувствия, обращение за помощью к психологу) либо нелюдимость, избегание контактов с окружающими.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Расширение зрачков, сухость во рту («симптомы сухого языка»), тахикардия (учащенное сердцебиение), повышенное давление, ощущение стесненного дыхания, нехватки воздуха, комка в горле, головные боли, бессонница или повышенная сонливость, чувство физической тяжести, душевной боли в груди, то же в других частях тела (голове, животе), запоры, нарушение менструального цикла (задержка).</a:t>
            </a: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264" y="365760"/>
            <a:ext cx="9773347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Словесные маркеры (высказывания подростка):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21536" y="1121664"/>
            <a:ext cx="9912096" cy="525475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Прямые или косвенные сообщения о суицидальных намерениях: (Хочу умереть!», «Ты меня больше не увидишь!», «Я этого не вынесу!», «Скоро все это закончится»);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Шутки, иронические высказывания о желании умереть, о бессмысленности жизни («Никто из жизни еще живым не уходил!»).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Уверения в своей беспомощности и зависимости от других («Если с ней что-то случится, то я не выживу, а пойду вслед за ней!», «Если он меня разлюбит, я перестану существовать!» и т.п.).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Прощания.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Самообвинения («Я ничтожество! Ничего собой не представляю», «Я гениальное ничтожество. Если, как говорит один хороший человек, самоубийство – это естественный отбор, то почему же я не убьюсь наконец?» и т.п.).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Сообщение о конкретном плане суицида («Я принял решение. Это будет сегодня, когда предки уедут на свою дачу. Алкоголь и таблетки я уже нашел» и т.п.).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840992" y="829056"/>
            <a:ext cx="9424416" cy="50821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могут увидеть родители: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в первую очередь изменения настроения, питания, изменения сна, изменения в отношении к своей внешности, самоизоляцию, интерес к теме смерти (появление в доме литературы по этой теме, переписка в интернете и т.п.), нежелание посещать кружки, школу (в том числе учащение прогулов), серьезные изменения в состоянии здоровья (частые простуды, частые головные боли и др.).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94560" y="426720"/>
            <a:ext cx="9290304" cy="576681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могут увидеть педагоги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изменение внешнего вида, самоизоляцию в урочной и внеклассной деятельности, ухудшение работоспособности, небрежное отношение к своим школьным принадлежностям (при том, что ранее было другое), частые прогулы (отсутствие на определенных уроках), резкие и необоснованные вспышки агрессии, рисунки по теме смерти на последних страницах тетрадей, тема одиночества, кризиса, утраты смысла в сочинениях на свободную тему или в размышлениях на уроках гуманитарного цикла и т.п.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99488" y="658368"/>
            <a:ext cx="9570720" cy="5252854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могут увидеть сверстники: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самоизоляцию, резкие перепады настроения (несвойственные подростку ранее), повышенную агрессивность,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аутоагрессию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(агрессия, направленная на себя, в том числе в высказываниях), изменения внешнего вида, интерес к теме смерти (способам самоубийства), уныние, изменение интересов и т.п. Кроме названных, источниками информации могут стать дневники подростка, его стихи, ЖЖ (живой журнал) и те сайты, на которые он заходит в интернете и др.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876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Существует три степени суицидального риска: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58112" y="1682496"/>
            <a:ext cx="9863328" cy="45720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Незначительный риск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(есть суицидальные мысли без определенных планов).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Риск средней степени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(есть суицидальные мысли, план без сроков реализации).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Высокий риск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(есть мысли, разработан план, есть сроки реализации и средства для этого).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21536" y="475488"/>
            <a:ext cx="10009632" cy="573024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подростку, который обсуждает идею самоубийства или пытается его совершить, следует относиться серьезно.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Оценка риска суицида включает выявление психического или соматического заболевания, наличия или отсутствия социальной поддержки, недавней утраты близких, предшествующих суицидальных попыток или актов насилия, плана самоубийства и доступности средств для выполнения этого плана, возможного влияния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средств, неблагоприятного семейного анамнеза (истории семьи). 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728" y="292608"/>
            <a:ext cx="10411968" cy="10728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Факторы повышенного суицидального риска можно разделить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внешнеперсональные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внутриперсональные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4944" y="1426464"/>
            <a:ext cx="5388864" cy="512064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внешнеперсональным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факторам суицидального риска следует отнести: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психозы и пограничные психические расстройства;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суицидальные высказывания, повторные суицидальные действия,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постсуицид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(временной промежуток после совершения суицидальной попытки);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подростковый возраст;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экстремальные, особенно так называемые маргинальные условия жизнедеятельности;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утрату статуса;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конфликтную психотравмирующую ситуацию;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пьянство, употребление наркотиков.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64224" y="1487424"/>
            <a:ext cx="5522976" cy="49377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внутриперсональных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факторов суицидального риска можно выделить: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особенности характера;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сниженную толерантность (порог принятия) к эмоциональным нагрузкам и травмирующим факторам;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неполноценность общения со взрослыми, сверстниками;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неадекватную (завышенную, заниженную или неустойчивую) самооценку; - отсутствие или утрату целевых установок и ценностей, лежащих в основе жизненной позиции,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24" y="292608"/>
            <a:ext cx="9997440" cy="9509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Наиболее распространенными признаками суицидального поведения являются: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7136" y="1109472"/>
            <a:ext cx="5303520" cy="5547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1. Уход в себя. Стремление побыть наедине с собой естественно и нормально для каждого человека. Но надо быть на чеку, если замкнутость, обособление становятся глубокими и длительными.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2. Частые перепады настроения. Настроение колеблется между возбуждением и упадком.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 Депрессия. Депрессивные расстройства у несовершеннолетних характеризуются изменениями настроения, включающими печаль, снижение настроения или беспокойство, достаточно выраженными, чтобы влиять на функционирование или вызывать выраженное истощение. Утрата интересов и способности получать удовольствие могут быть выражены так же, и даже больше, чем изменения настроения.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4. Агрессивность. Вспышки раздражения, гнева, ярости, жестокости в отношении окружающих.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Саморазрушающее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рискованное поведение. Стремление причинить себе вред. Активность, направленная на экспериментирование со своими собственными возможностями и преобразующая отношение к ценности жизни.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6. Потеря самоуважения. Подростки с заниженной самооценкой и относящиеся к себе без всякого уважения, считают себя никчемными, ненужными, нелюбимыми.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15456" y="1133856"/>
            <a:ext cx="5632704" cy="5510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7. Изменение аппетита. Отсутствие его или, наоборот, ненормально повышенный аппетит.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8. Изменение режима сна.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9. Снижение успеваемости, пропуски уроков без уважительной причины.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10. Внешний вид. Подростки, оказавшиеся в кризисной ситуации, неопрятны. Им безразлично, какое впечатление они производят на окружающих.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11. Перемены в поведении. Внезапные и неожиданные изменения в привычном поведении подростка должны стать предметом внимательного наблюдения.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12. Угроза. Как правило, подростки прямо или косвенно дают своим друзьям или близким понять, что собираются уйти из жизни. Прямую угрозу не переосмыслить, различным толкованиям она не поддается: «Я собираюсь покончить с собой», «В следующий понедельник меня уже не будет в живых…». Косвенные угрозы, многозначительные угрозы уловить сложнее. Иногда их можно принять за самые обыкновенные «жалобы на жизнь», которые свойственны практически каждому человеку. В данном случае нельзя допускать черствости, равнодушия, агрессивности, которые только подтолкут к исполнению угрозы. Напротив, необходимо проявить выдержку, спокойствие, предложить помощь.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928" y="926592"/>
            <a:ext cx="9936480" cy="3352916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проявления </a:t>
            </a:r>
            <a:r>
              <a:rPr lang="ru-RU" sz="5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аутодеструктивного</a:t>
            </a: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онлайн-поведение несовершеннолетних и способы реагирования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560" y="4715614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Координационного центра содействия семейному устройству детей-сирот и детей, оставшихся без попечения родителей  Колесник С.А.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4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82496" y="377952"/>
            <a:ext cx="9741408" cy="59009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Основными условиями своевременного выявления суицидального риска у подростков в образовательных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органинизациях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являются следующие: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скрининговое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психодиагностическое обследование;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наблюдение за особенностями в эмоциональной, поведенческой сферах;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индивидуальная беседа, направленная на верификацию выявленных рисков.</a:t>
            </a:r>
          </a:p>
          <a:p>
            <a:pPr algn="just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728" y="636302"/>
            <a:ext cx="9887712" cy="406981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по организации диагностики риска суицидального поведения подростков в образовательной организации.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Диагностический инструментарий, рекомендуемый для проведения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скрининговой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диагностики.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15072" y="4913376"/>
            <a:ext cx="3986784" cy="1280160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педагог-психолог Центра по профилактики правонарушений несовершеннолетних ГОБУ МО ЦППМС-помощи</a:t>
            </a:r>
          </a:p>
          <a:p>
            <a:pPr algn="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И. С. Малышева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36192" y="451104"/>
            <a:ext cx="10107168" cy="598627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 риска суицидального поведения подростков является частью системной профилактической работы образовательной организации.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правило, диагностические процедуры проводятся в три этапа.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этап - скрининг, экспресс-диагностика, массовое обследование обучающихся. По результатам первого этапа выделяется предварительная группа подростков (различающаяся по степени выраженности симптомов) требующая проведения индивидуальной диагностики.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 индивидуальной диагностики обычно проводится при участии профильных специалистов (клинических, кризисных психологов, при необходимости суицидологов) совместно с педагогами-психологами.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следующем этапе формируется индивидуальная траектория психолого-педагогического сопровождения. по необходимости ребенок (с родителями) направляется для получения медицинской помощи, также оказывается экстренная психологическая помощь (по необходимости).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любого психологического обследования ребенка до 14 лет возможно только при условии согласия его родителей, с 15 лет – при условии согласия самого ребенка!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384" y="268224"/>
            <a:ext cx="10326624" cy="142646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реализации плана профилактических мероприятий по снижению уровня социально-психологической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обучающихся могут быть привлечены следующие специалисты: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9472" y="1767840"/>
            <a:ext cx="10448544" cy="466953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психолог-педагог образовательной организации, обеспечивающий проведение: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информационной работы с учителями и родителями;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групповых занятий с обучающимися;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диагностических мероприятий;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консультационных встреч с обучающимися и их родителями (законными представителями);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взаимодействия с клиническими, кризисными психологами и другими специалистами.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5776" y="268224"/>
            <a:ext cx="10472928" cy="6169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Социальный педагог образовательной организации, осуществляющий: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первичное выявление детей группы риска на основе имеющейся информации о семейной ситуации обучающихся;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помощь педагогу-психологу в проведении диагностических мероприятий по выявлению детей с выраженной социально-психологической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дезадаптацией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взаимодействие с родителями (законными представителями) детей группы риска;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межведомственное взаимодействие.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Единый общероссийский детский телефон доверия (Фонд поддержи детей, подростков, находящихся в трудной жизненной ситуации) 8-800-2000-122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экстренной психологической помощи МЧС России 8-800-775-17-17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4672" y="524256"/>
            <a:ext cx="11216640" cy="58765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Классные руководители организуют: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проведение классных часов и/или групповых занятий для улучшения психологического климата в классе (при методической поддержке психолога);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первичное выявление детей группы риска посредством наблюдения;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взаимодействие с педагогом-психологом;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взаимодействие с учителями;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взаимодействие с родителями (законными представителями).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2768" y="646176"/>
            <a:ext cx="10241280" cy="559612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корректно, грамотно информировать педагогов и родителей о признаках суицидального поведения подростков.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Скрининговую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диагностику суицидального поведения обучающихся образовательных организаций лучше запланировать на октябрь или ноябрь. Вместе с тем, особое внимание следует уделять учащимся 9 и 11 классов в весенний период перед проведением государственных экзаменов.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работе педагогического коллектива образовательных организаций диагностические методики должны использоваться выборочно, соответствовать возрасту обучающихся и задачам обследования.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16736" y="390144"/>
            <a:ext cx="10399776" cy="608380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педагога-психолога требует в первую очередь знания: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инструментов психодиагностического обследования суицидального поведения обучающихся,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хороших навыков их практического применения.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Педагог-психолог, осуществляющий диагностику, должен точно представлять содержание и назначение методик, которыми он пользуется, знать их теоретическое обоснование и критерии надежности,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валидности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достоверности.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того, он  должен четко ориентироваться в реальной ситуации обследования, видеть ответственность за получение, использование и хранение психологической информации всеми его участниками.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 суицидального поведения включает в себя выявление непосредственных суицидальных тенденций, ближайших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суицидоопасных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состояний и позиций личности,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суицидогенных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личностных характеристик, форм и уровней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личностно-ситуационных факторов (конфликтов и суицидальных мотивов), групповых факторов риска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социальнодемографических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прочих средовых).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8656" y="304800"/>
            <a:ext cx="10326624" cy="631545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анкеты являются одними из наиболее распространенных диагностических инструментов, используемых при оценке суицидального риска и намерений.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Специализированные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делят на две группы: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Методики, включающие относительно прямые вопросы о наличии суицидальных мыслей и переживаний;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выявляющие индивидуальные личностные факторы, наиболее тесно связанные с высокой вероятностью совершения суицида (косвенные формулировки преобладают).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Ограничения одной методики могут компенсироваться применением ряда других. При этом следует помнить, что психодиагностическое обследование не является самоцелью.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Особо следует отметить, что обращение педагога-психолога к клиническим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опросникам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которые, чаще используют в медицинской психологии и психотерапевтической практике не рекомендуется.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11680" y="475488"/>
            <a:ext cx="9497568" cy="58887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Процедура психодиагностического исследования включает: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Подготовку к исследованию, определение целей и задач, подбор методик, их освоение.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Беседу с ребенком (подростком), установление положительного эмоционального контакта, формирование мотивации на выполнение заданий.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Проведение психодиагностики, рассчитанную по времени на возраст и особенности поведения ребенка.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5475" y="4445239"/>
            <a:ext cx="6200775" cy="1167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9" y="586701"/>
            <a:ext cx="5325218" cy="4829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r="36245"/>
          <a:stretch/>
        </p:blipFill>
        <p:spPr>
          <a:xfrm>
            <a:off x="5705475" y="265906"/>
            <a:ext cx="5562600" cy="4124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237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3184" y="390144"/>
            <a:ext cx="9643872" cy="60838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по использованию диагностического инструментария с целью выявления у обучающихся риска суицидального поведения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Тестовые методики,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анкеты являются одними из наиболее распространенных диагностических инструментов, используемых при оценке суицидального риска.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Специализированные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предназначенные для оценки суицидального риска, делят на две группы: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методики, включающие относительно прямые вопросы о наличии суицидальных мыслей и переживаний;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выявляющие индивидуальные личностные факторы, наиболее тесно связанные с высокой вероятностью совершения суицида.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840" y="243840"/>
            <a:ext cx="10058400" cy="130454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Методики  структурированы по двум направлениям диагностики: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скрининговая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углубленная.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8368" y="1536192"/>
            <a:ext cx="5205984" cy="437503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Скрининговая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диагностика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предполагает ее проведение со всеми обучающимися класса как классным руководителем, так и педагогом-психологом на общем уровне профилактической работы образовательной организации.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3808" y="1572768"/>
            <a:ext cx="5657088" cy="4331076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Углубленная диагностика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проводится на первичном уровне профилактики педагогом-психологом при выявлении обучающихся группы риска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девиантному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поведению и суицидальному поведению как крайней формы его проявления.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Педагогу-психологу важно провести дополнительную диагностику, позволяющую оценить уровень тревожности и агрессивности, степень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степень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риска по суициду среди обучающихся группы риска.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232" y="658368"/>
            <a:ext cx="10119360" cy="60228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Диагностический инструментарий, рекомендуемый для проведения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скрининговой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диагностики педагогическим работникам.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Скрининговая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диагностика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массовое обследование обучающихся, которое проводится с целью первичного выявления обучающихся с признаками актуальных и потенциальных факторов риска развития суицидального поведения.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таблице представлены методики для поведения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скринингового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этапа диагностики суицидального риска несовершеннолетних с некоторыми рекомендациями по их применению. (приложение, направим на электронные почту)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09216" y="451104"/>
            <a:ext cx="9144000" cy="546011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областное бюджетное учреждение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Мурманской области 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«Центр психолого-педагогической, медицинской и социальной помощи»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(ГОБУ МО ЦППМС – помощи)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Директор Центра: 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Майкович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Мария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Ярославовна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Начальник центра по профилактики правонарушений несовершеннолетних: 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Плиска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Александра Владимировна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(8152) 25-40-61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Мурманск, ул.Советская, 9а.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opmpk@mail.ru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http://www.cpmss.ru/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Группа в контакте -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vk.com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cppnmo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960" y="268224"/>
            <a:ext cx="10448544" cy="1133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 по профилактике правонарушений несовершеннолетних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ХХХ\Рабочий стол\методические материалы\Skrinshot_sai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417" y="1450848"/>
            <a:ext cx="5815584" cy="5230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6880" y="731520"/>
            <a:ext cx="9643872" cy="51797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-751" t="-893" r="11886" b="893"/>
          <a:stretch/>
        </p:blipFill>
        <p:spPr>
          <a:xfrm>
            <a:off x="5324474" y="134937"/>
            <a:ext cx="6762750" cy="6400800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/>
          <a:srcRect r="7922"/>
          <a:stretch/>
        </p:blipFill>
        <p:spPr>
          <a:xfrm>
            <a:off x="104776" y="134937"/>
            <a:ext cx="5114924" cy="6130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3567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9124" y="591999"/>
            <a:ext cx="1117982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250825" algn="ctr">
              <a:spcAft>
                <a:spcPts val="0"/>
              </a:spcAft>
              <a:tabLst>
                <a:tab pos="354330" algn="l"/>
              </a:tabLst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подростки и молодежь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000" indent="-250825" algn="ctr">
              <a:spcAft>
                <a:spcPts val="0"/>
              </a:spcAft>
              <a:tabLst>
                <a:tab pos="354330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сталкиваются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суицидальным контентом?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000" indent="-250825" algn="ctr">
              <a:spcAft>
                <a:spcPts val="0"/>
              </a:spcAft>
              <a:tabLst>
                <a:tab pos="354330" algn="l"/>
              </a:tabLst>
            </a:pPr>
            <a:endParaRPr lang="ru-RU" sz="3200" b="1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Случайная 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поисковая 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выдача.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социальных сетях по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репостам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знакомых и незнакомых 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пользователей.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ссылки от друзей или знакомых, 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 в тематических 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чатах/сообществах.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Проявляя 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самостоятельный 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основе «рекомендаций» в социальных сетях по предыдущим запросам и 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лайкам.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онлайн-игры.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ХХХ\Рабочий стол\Скриншот 21-10-2022 1549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91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780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выглядит суицидальный контент?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Креолизованный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состоит из сочетания вербальной и не вербальной информации. Чаще всего изображение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содержать информацию, а также выступать в качестве способа воздействия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комиксы, «вдохновляющие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5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916" y="3573060"/>
            <a:ext cx="7177819" cy="2829374"/>
          </a:xfrm>
          <a:prstGeom prst="rect">
            <a:avLst/>
          </a:prstGeom>
        </p:spPr>
      </p:pic>
      <p:pic>
        <p:nvPicPr>
          <p:cNvPr id="5" name="Рисунок 20" descr="aEvYapmho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2735" y="3573060"/>
            <a:ext cx="3595376" cy="2829374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125617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0018" y="1991762"/>
            <a:ext cx="55678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Депрессивная музыка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сочетают в себе воздействие текстом песни и минорной музыки, может быть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депрессивно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-грустной или 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агрессивной.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6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976" y="555925"/>
            <a:ext cx="4393248" cy="5681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556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307" y="1010685"/>
            <a:ext cx="10515600" cy="2067366"/>
          </a:xfrm>
        </p:spPr>
        <p:txBody>
          <a:bodyPr/>
          <a:lstStyle/>
          <a:p>
            <a:pPr marL="0" lvl="2" indent="0" algn="just">
              <a:spcBef>
                <a:spcPts val="100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контент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использование уже готовых текстов на тему или создание контента самими пользователями социальных сетей. Тексты могут быть в виде коротких заметок, стихов, рассказов или произведений длинной формы («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фанфики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027975" y="3126797"/>
            <a:ext cx="2987645" cy="2848489"/>
            <a:chOff x="0" y="0"/>
            <a:chExt cx="3149" cy="2781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"/>
              <a:ext cx="3149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1" y="0"/>
              <a:ext cx="737" cy="182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6929399" y="3078051"/>
            <a:ext cx="3264803" cy="2897235"/>
            <a:chOff x="0" y="0"/>
            <a:chExt cx="2907" cy="273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"/>
              <a:ext cx="2907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95" y="0"/>
              <a:ext cx="1082" cy="20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920243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3116</Words>
  <Application>Microsoft Office PowerPoint</Application>
  <PresentationFormat>Произвольный</PresentationFormat>
  <Paragraphs>232</Paragraphs>
  <Slides>45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Легкий дым</vt:lpstr>
      <vt:lpstr>Семинар – практикум  для педагогов-психологов, социальных педагогов образовательных организаций Мурманской области     «Скрининговая оценка суицидального риска у детей и подростков» </vt:lpstr>
      <vt:lpstr>Слайд 2</vt:lpstr>
      <vt:lpstr>Особенности проявления аутодеструктивного онлайн-поведение несовершеннолетних и способы реагирования</vt:lpstr>
      <vt:lpstr>Слайд 4</vt:lpstr>
      <vt:lpstr>Слайд 5</vt:lpstr>
      <vt:lpstr>Слайд 6</vt:lpstr>
      <vt:lpstr>Как выглядит суицидальный контент? </vt:lpstr>
      <vt:lpstr>Слайд 8</vt:lpstr>
      <vt:lpstr>Слайд 9</vt:lpstr>
      <vt:lpstr>Слайд 10</vt:lpstr>
      <vt:lpstr>Как группы воздействуют на пользователей?</vt:lpstr>
      <vt:lpstr>Дополнительные факторы суицидального поведения</vt:lpstr>
      <vt:lpstr>Результаты СПТ как инструмент скрининговой диагностики несовершеннолетних</vt:lpstr>
      <vt:lpstr>Факторы риска — социально-психологические условия, повышающие угрозу вовлечения в зависимое поведение.</vt:lpstr>
      <vt:lpstr>Факторы защиты — обстоятельства, повышающие социально-психологическую устойчивость к воздействию факторов риска.</vt:lpstr>
      <vt:lpstr>Слайд 16</vt:lpstr>
      <vt:lpstr>Скрининг - (от англ. screening «отбор, сортировка») система первичного фронтального обследования обучающихся в целях ранней диагностики проявлений физического и психологического неблагополучия. </vt:lpstr>
      <vt:lpstr> Маркеры суицидального риска  у детей и подростков  </vt:lpstr>
      <vt:lpstr>Риску суицида подвержены подростки с определенными психологическими особенностями:  </vt:lpstr>
      <vt:lpstr> Выделяются внешние поведенческие  и словесные маркеры суицидального риска.  </vt:lpstr>
      <vt:lpstr>Поведенческие маркеры (внешне фиксируемые признаки поведения):  </vt:lpstr>
      <vt:lpstr>Словесные маркеры (высказывания подростка):  </vt:lpstr>
      <vt:lpstr>Слайд 23</vt:lpstr>
      <vt:lpstr>Слайд 24</vt:lpstr>
      <vt:lpstr>Слайд 25</vt:lpstr>
      <vt:lpstr>Существует три степени суицидального риска: </vt:lpstr>
      <vt:lpstr>Слайд 27</vt:lpstr>
      <vt:lpstr>Факторы повышенного суицидального риска можно разделить на внешнеперсональные и внутриперсональные.</vt:lpstr>
      <vt:lpstr>Наиболее распространенными признаками суицидального поведения являются:  </vt:lpstr>
      <vt:lpstr>Слайд 30</vt:lpstr>
      <vt:lpstr>Деятельность по организации диагностики риска суицидального поведения подростков в образовательной организации.   Диагностический инструментарий, рекомендуемый для проведения скрининговой диагностики.  </vt:lpstr>
      <vt:lpstr>Слайд 32</vt:lpstr>
      <vt:lpstr>Для реализации плана профилактических мероприятий по снижению уровня социально-психологической дезадаптации обучающихся могут быть привлечены следующие специалисты:  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Методики  структурированы по двум направлениям диагностики: скрининговая и углубленная. </vt:lpstr>
      <vt:lpstr>Слайд 42</vt:lpstr>
      <vt:lpstr>Слайд 43</vt:lpstr>
      <vt:lpstr>Центр по профилактике правонарушений несовершеннолетних </vt:lpstr>
      <vt:lpstr>Слайд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проявления аутодеструктивного онлайн-поведение несовершеннолетних и способы реагирования</dc:title>
  <dc:creator>K205-2</dc:creator>
  <cp:lastModifiedBy>ХХХ</cp:lastModifiedBy>
  <cp:revision>61</cp:revision>
  <dcterms:created xsi:type="dcterms:W3CDTF">2022-10-14T08:31:31Z</dcterms:created>
  <dcterms:modified xsi:type="dcterms:W3CDTF">2022-10-21T11:58:08Z</dcterms:modified>
</cp:coreProperties>
</file>