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58" r:id="rId4"/>
    <p:sldId id="259" r:id="rId5"/>
    <p:sldId id="285" r:id="rId6"/>
    <p:sldId id="28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7" r:id="rId19"/>
    <p:sldId id="272" r:id="rId20"/>
    <p:sldId id="273" r:id="rId21"/>
    <p:sldId id="274" r:id="rId22"/>
    <p:sldId id="275" r:id="rId23"/>
    <p:sldId id="276" r:id="rId24"/>
    <p:sldId id="278" r:id="rId25"/>
    <p:sldId id="280" r:id="rId26"/>
    <p:sldId id="281" r:id="rId27"/>
    <p:sldId id="282" r:id="rId28"/>
    <p:sldId id="283" r:id="rId29"/>
    <p:sldId id="288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1737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ikova\Documents\&#1045;&#1043;&#1069;%202020\&#1069;&#1082;&#1079;&#1072;&#1084;&#1077;&#1085;\&#1088;&#1077;&#1079;&#1083;&#1100;&#1090;&#1072;&#1090;&#1099;\&#1089;&#1074;&#1086;&#1076;&#1085;&#1072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Лист1!$B$3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Лист1!$A$4:$A$14</c:f>
              <c:strCache>
                <c:ptCount val="11"/>
                <c:pt idx="0">
                  <c:v>руский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Лист1!$B$4:$B$14</c:f>
              <c:numCache>
                <c:formatCode>General</c:formatCode>
                <c:ptCount val="11"/>
                <c:pt idx="0">
                  <c:v>70.099999999999994</c:v>
                </c:pt>
                <c:pt idx="1">
                  <c:v>49.1</c:v>
                </c:pt>
                <c:pt idx="2">
                  <c:v>51.9</c:v>
                </c:pt>
                <c:pt idx="3">
                  <c:v>57.1</c:v>
                </c:pt>
                <c:pt idx="4">
                  <c:v>51.7</c:v>
                </c:pt>
                <c:pt idx="5">
                  <c:v>54</c:v>
                </c:pt>
                <c:pt idx="6">
                  <c:v>62.8</c:v>
                </c:pt>
                <c:pt idx="7">
                  <c:v>61.8</c:v>
                </c:pt>
                <c:pt idx="8">
                  <c:v>71.099999999999994</c:v>
                </c:pt>
                <c:pt idx="9">
                  <c:v>59</c:v>
                </c:pt>
                <c:pt idx="10">
                  <c:v>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91-4C61-B111-E59F8E019DE6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Лист1!$A$4:$A$14</c:f>
              <c:strCache>
                <c:ptCount val="11"/>
                <c:pt idx="0">
                  <c:v>руский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Лист1!$C$4:$C$14</c:f>
              <c:numCache>
                <c:formatCode>General</c:formatCode>
                <c:ptCount val="11"/>
                <c:pt idx="0">
                  <c:v>69.900000000000006</c:v>
                </c:pt>
                <c:pt idx="1">
                  <c:v>53.5</c:v>
                </c:pt>
                <c:pt idx="2">
                  <c:v>51.8</c:v>
                </c:pt>
                <c:pt idx="3">
                  <c:v>58.4</c:v>
                </c:pt>
                <c:pt idx="4">
                  <c:v>61.3</c:v>
                </c:pt>
                <c:pt idx="5">
                  <c:v>58.5</c:v>
                </c:pt>
                <c:pt idx="6">
                  <c:v>61.6</c:v>
                </c:pt>
                <c:pt idx="7">
                  <c:v>54.7</c:v>
                </c:pt>
                <c:pt idx="8">
                  <c:v>71.900000000000006</c:v>
                </c:pt>
                <c:pt idx="9">
                  <c:v>57.4</c:v>
                </c:pt>
                <c:pt idx="10">
                  <c:v>64.400000000000006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91-4C61-B111-E59F8E019DE6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Лист1!$A$4:$A$14</c:f>
              <c:strCache>
                <c:ptCount val="11"/>
                <c:pt idx="0">
                  <c:v>руский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</c:v>
                </c:pt>
                <c:pt idx="9">
                  <c:v>обществознание</c:v>
                </c:pt>
                <c:pt idx="10">
                  <c:v>литература</c:v>
                </c:pt>
              </c:strCache>
            </c:strRef>
          </c:cat>
          <c:val>
            <c:numRef>
              <c:f>Лист1!$D$4:$D$14</c:f>
              <c:numCache>
                <c:formatCode>General</c:formatCode>
                <c:ptCount val="11"/>
                <c:pt idx="0">
                  <c:v>69.3</c:v>
                </c:pt>
                <c:pt idx="1">
                  <c:v>54.4</c:v>
                </c:pt>
                <c:pt idx="2">
                  <c:v>53.8</c:v>
                </c:pt>
                <c:pt idx="3">
                  <c:v>50.6</c:v>
                </c:pt>
                <c:pt idx="4">
                  <c:v>61.6</c:v>
                </c:pt>
                <c:pt idx="5">
                  <c:v>50.8</c:v>
                </c:pt>
                <c:pt idx="6">
                  <c:v>58.5</c:v>
                </c:pt>
                <c:pt idx="7">
                  <c:v>60.9</c:v>
                </c:pt>
                <c:pt idx="8">
                  <c:v>68.599999999999994</c:v>
                </c:pt>
                <c:pt idx="9">
                  <c:v>53.9</c:v>
                </c:pt>
                <c:pt idx="10">
                  <c:v>62.7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91-4C61-B111-E59F8E019DE6}"/>
            </c:ext>
          </c:extLst>
        </c:ser>
        <c:marker val="1"/>
        <c:axId val="73594752"/>
        <c:axId val="73596288"/>
      </c:lineChart>
      <c:catAx>
        <c:axId val="735947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596288"/>
        <c:crosses val="autoZero"/>
        <c:auto val="1"/>
        <c:lblAlgn val="ctr"/>
        <c:lblOffset val="100"/>
      </c:catAx>
      <c:valAx>
        <c:axId val="73596288"/>
        <c:scaling>
          <c:orientation val="minMax"/>
          <c:max val="80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594752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D17CE-426A-48B2-B162-9984E84C1B15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7E808A-2A48-48DD-B683-62E642DC5F5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Универсальный (без углубленного уровня) – МБОУСОШ 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5 (10 </a:t>
          </a:r>
          <a:r>
            <a:rPr lang="ru-RU" sz="16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.), 7, 9, 11 </a:t>
          </a:r>
        </a:p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166 чел./26,8%</a:t>
          </a:r>
        </a:p>
      </dgm:t>
    </dgm:pt>
    <dgm:pt modelId="{C35C2347-F800-4640-9329-FB8C30812888}" type="parTrans" cxnId="{F358341C-6C45-4B4A-B809-1909E52BFADD}">
      <dgm:prSet/>
      <dgm:spPr/>
      <dgm:t>
        <a:bodyPr/>
        <a:lstStyle/>
        <a:p>
          <a:endParaRPr lang="ru-RU"/>
        </a:p>
      </dgm:t>
    </dgm:pt>
    <dgm:pt modelId="{F643DDA9-8C76-4362-89A1-164D927AD0F7}" type="sibTrans" cxnId="{F358341C-6C45-4B4A-B809-1909E52BFADD}">
      <dgm:prSet/>
      <dgm:spPr/>
      <dgm:t>
        <a:bodyPr/>
        <a:lstStyle/>
        <a:p>
          <a:endParaRPr lang="ru-RU"/>
        </a:p>
      </dgm:t>
    </dgm:pt>
    <dgm:pt modelId="{DAE12974-291E-4C55-A479-EF838DEF1BA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Универсальный (с предметами на углубленном уровне) – МБОУСОШ 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№ 1, 5 (11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.), 8, 10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105 чел. /17%</a:t>
          </a:r>
        </a:p>
      </dgm:t>
    </dgm:pt>
    <dgm:pt modelId="{5A36B927-8DAE-487B-AB0E-AD33DE6CE1E3}" type="parTrans" cxnId="{9094F428-1C41-47F1-887B-1F80BBD8FC5B}">
      <dgm:prSet/>
      <dgm:spPr/>
      <dgm:t>
        <a:bodyPr/>
        <a:lstStyle/>
        <a:p>
          <a:endParaRPr lang="ru-RU"/>
        </a:p>
      </dgm:t>
    </dgm:pt>
    <dgm:pt modelId="{28ADA925-0737-4A4B-85AD-054280231772}" type="sibTrans" cxnId="{9094F428-1C41-47F1-887B-1F80BBD8FC5B}">
      <dgm:prSet/>
      <dgm:spPr/>
      <dgm:t>
        <a:bodyPr/>
        <a:lstStyle/>
        <a:p>
          <a:endParaRPr lang="ru-RU"/>
        </a:p>
      </dgm:t>
    </dgm:pt>
    <dgm:pt modelId="{719EFEB0-5065-453E-B842-32E5EFCB521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Естественнонаучный –  МБОУСОШ № 10, МБОУ «Гимназия № 1»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50 чел. /8,1 %</a:t>
          </a:r>
        </a:p>
      </dgm:t>
    </dgm:pt>
    <dgm:pt modelId="{D5D3B9F1-EB29-478D-AA7B-1D837D6A7766}" type="parTrans" cxnId="{A48476BC-FA71-4FE6-970F-D20239642C3C}">
      <dgm:prSet/>
      <dgm:spPr/>
      <dgm:t>
        <a:bodyPr/>
        <a:lstStyle/>
        <a:p>
          <a:endParaRPr lang="ru-RU"/>
        </a:p>
      </dgm:t>
    </dgm:pt>
    <dgm:pt modelId="{9913B402-34FB-4E53-B3AC-B3379DE31948}" type="sibTrans" cxnId="{A48476BC-FA71-4FE6-970F-D20239642C3C}">
      <dgm:prSet/>
      <dgm:spPr/>
      <dgm:t>
        <a:bodyPr/>
        <a:lstStyle/>
        <a:p>
          <a:endParaRPr lang="ru-RU"/>
        </a:p>
      </dgm:t>
    </dgm:pt>
    <dgm:pt modelId="{FAAD0B89-F605-41C7-AA0B-54A28CC5521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Социально-экономический – МБОУСОШ № 12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26 чел./4,2%</a:t>
          </a:r>
        </a:p>
      </dgm:t>
    </dgm:pt>
    <dgm:pt modelId="{7BDC3700-F373-4D0A-82B7-93A3DDAE106E}" type="parTrans" cxnId="{EB999E54-93C7-4A17-96C9-4F4C652A1C7A}">
      <dgm:prSet/>
      <dgm:spPr/>
      <dgm:t>
        <a:bodyPr/>
        <a:lstStyle/>
        <a:p>
          <a:endParaRPr lang="ru-RU"/>
        </a:p>
      </dgm:t>
    </dgm:pt>
    <dgm:pt modelId="{4BF4A517-D726-4FE8-98CF-4BD4F030079A}" type="sibTrans" cxnId="{EB999E54-93C7-4A17-96C9-4F4C652A1C7A}">
      <dgm:prSet/>
      <dgm:spPr/>
      <dgm:t>
        <a:bodyPr/>
        <a:lstStyle/>
        <a:p>
          <a:endParaRPr lang="ru-RU"/>
        </a:p>
      </dgm:t>
    </dgm:pt>
    <dgm:pt modelId="{0FE028E0-D890-422E-8447-0C68C6D560B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Технологический – МБОУСОШ № 12, МБОУ «Гимназия № 1»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79 чел./12,7%</a:t>
          </a:r>
        </a:p>
      </dgm:t>
    </dgm:pt>
    <dgm:pt modelId="{D4528497-5C6A-43BD-9DD4-4712E34DE75C}" type="parTrans" cxnId="{DF6D3546-ED0E-4403-B3AD-D2053C78F40D}">
      <dgm:prSet/>
      <dgm:spPr/>
      <dgm:t>
        <a:bodyPr/>
        <a:lstStyle/>
        <a:p>
          <a:endParaRPr lang="ru-RU"/>
        </a:p>
      </dgm:t>
    </dgm:pt>
    <dgm:pt modelId="{2A0E8574-6344-4176-B2A7-5BE8E086B8A1}" type="sibTrans" cxnId="{DF6D3546-ED0E-4403-B3AD-D2053C78F40D}">
      <dgm:prSet/>
      <dgm:spPr/>
      <dgm:t>
        <a:bodyPr/>
        <a:lstStyle/>
        <a:p>
          <a:endParaRPr lang="ru-RU"/>
        </a:p>
      </dgm:t>
    </dgm:pt>
    <dgm:pt modelId="{A448BBC0-DA37-40D2-BF33-494A8ADD28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Гуманитарный – МБОУ «Гимназия № 1»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51 чел. /8,2%</a:t>
          </a:r>
        </a:p>
      </dgm:t>
    </dgm:pt>
    <dgm:pt modelId="{3A30AB10-9272-4F1C-A049-9DF0A1689789}" type="parTrans" cxnId="{F7403D09-AC21-4D9A-A6AC-01D61B43C1A8}">
      <dgm:prSet/>
      <dgm:spPr/>
      <dgm:t>
        <a:bodyPr/>
        <a:lstStyle/>
        <a:p>
          <a:endParaRPr lang="ru-RU"/>
        </a:p>
      </dgm:t>
    </dgm:pt>
    <dgm:pt modelId="{8DDECDCF-80AE-4E60-9608-164844CB2004}" type="sibTrans" cxnId="{F7403D09-AC21-4D9A-A6AC-01D61B43C1A8}">
      <dgm:prSet/>
      <dgm:spPr/>
      <dgm:t>
        <a:bodyPr/>
        <a:lstStyle/>
        <a:p>
          <a:endParaRPr lang="ru-RU"/>
        </a:p>
      </dgm:t>
    </dgm:pt>
    <dgm:pt modelId="{F93EA0F6-5AE3-462C-A03B-B62964544B53}" type="pres">
      <dgm:prSet presAssocID="{690D17CE-426A-48B2-B162-9984E84C1B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F79C7-A5BC-4D30-9649-684525B3FEF6}" type="pres">
      <dgm:prSet presAssocID="{207E808A-2A48-48DD-B683-62E642DC5F54}" presName="node" presStyleLbl="node1" presStyleIdx="0" presStyleCnt="6" custLinFactNeighborX="1666" custLinFactNeighborY="-20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83C47-3C25-4488-BD94-1F0FD768C5C3}" type="pres">
      <dgm:prSet presAssocID="{F643DDA9-8C76-4362-89A1-164D927AD0F7}" presName="sibTrans" presStyleCnt="0"/>
      <dgm:spPr/>
    </dgm:pt>
    <dgm:pt modelId="{AA6B85A0-0032-42C5-9F08-E253602400E2}" type="pres">
      <dgm:prSet presAssocID="{DAE12974-291E-4C55-A479-EF838DEF1BAA}" presName="node" presStyleLbl="node1" presStyleIdx="1" presStyleCnt="6" custLinFactNeighborX="0" custLinFactNeighborY="-20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87A70-DCE5-4DE1-BF8C-6CD75CCD990D}" type="pres">
      <dgm:prSet presAssocID="{28ADA925-0737-4A4B-85AD-054280231772}" presName="sibTrans" presStyleCnt="0"/>
      <dgm:spPr/>
    </dgm:pt>
    <dgm:pt modelId="{6040FDA7-6239-4BDE-8F07-F6DE0E8159BE}" type="pres">
      <dgm:prSet presAssocID="{719EFEB0-5065-453E-B842-32E5EFCB521C}" presName="node" presStyleLbl="node1" presStyleIdx="2" presStyleCnt="6" custLinFactNeighborX="-1666" custLinFactNeighborY="-20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379A2-D9CF-4CC7-B22F-F487075465E8}" type="pres">
      <dgm:prSet presAssocID="{9913B402-34FB-4E53-B3AC-B3379DE31948}" presName="sibTrans" presStyleCnt="0"/>
      <dgm:spPr/>
    </dgm:pt>
    <dgm:pt modelId="{641318A1-F522-4524-9B0A-7135E642BEE0}" type="pres">
      <dgm:prSet presAssocID="{FAAD0B89-F605-41C7-AA0B-54A28CC552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F2F3E-5307-408C-B9FA-F7220B4F46F2}" type="pres">
      <dgm:prSet presAssocID="{4BF4A517-D726-4FE8-98CF-4BD4F030079A}" presName="sibTrans" presStyleCnt="0"/>
      <dgm:spPr/>
    </dgm:pt>
    <dgm:pt modelId="{671A578B-23AF-43A4-B74A-7A3BE2F9C628}" type="pres">
      <dgm:prSet presAssocID="{0FE028E0-D890-422E-8447-0C68C6D560B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9B1B9-AB72-48A6-BFE0-0307099D0391}" type="pres">
      <dgm:prSet presAssocID="{2A0E8574-6344-4176-B2A7-5BE8E086B8A1}" presName="sibTrans" presStyleCnt="0"/>
      <dgm:spPr/>
    </dgm:pt>
    <dgm:pt modelId="{18AF6BF0-577E-4F32-A048-D0949C884150}" type="pres">
      <dgm:prSet presAssocID="{A448BBC0-DA37-40D2-BF33-494A8ADD283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99E54-93C7-4A17-96C9-4F4C652A1C7A}" srcId="{690D17CE-426A-48B2-B162-9984E84C1B15}" destId="{FAAD0B89-F605-41C7-AA0B-54A28CC55210}" srcOrd="3" destOrd="0" parTransId="{7BDC3700-F373-4D0A-82B7-93A3DDAE106E}" sibTransId="{4BF4A517-D726-4FE8-98CF-4BD4F030079A}"/>
    <dgm:cxn modelId="{5C70FC64-A40F-4C69-A3AC-A61878FABB80}" type="presOf" srcId="{207E808A-2A48-48DD-B683-62E642DC5F54}" destId="{9F6F79C7-A5BC-4D30-9649-684525B3FEF6}" srcOrd="0" destOrd="0" presId="urn:microsoft.com/office/officeart/2005/8/layout/default#4"/>
    <dgm:cxn modelId="{6E7B5F22-3AF5-4A3B-8700-9EAB9C342AC0}" type="presOf" srcId="{719EFEB0-5065-453E-B842-32E5EFCB521C}" destId="{6040FDA7-6239-4BDE-8F07-F6DE0E8159BE}" srcOrd="0" destOrd="0" presId="urn:microsoft.com/office/officeart/2005/8/layout/default#4"/>
    <dgm:cxn modelId="{A84AAB99-3D5C-4423-BE4B-92823894AB41}" type="presOf" srcId="{A448BBC0-DA37-40D2-BF33-494A8ADD2836}" destId="{18AF6BF0-577E-4F32-A048-D0949C884150}" srcOrd="0" destOrd="0" presId="urn:microsoft.com/office/officeart/2005/8/layout/default#4"/>
    <dgm:cxn modelId="{AB289EEA-ED3D-4C95-90E0-631A2FD5A6E6}" type="presOf" srcId="{0FE028E0-D890-422E-8447-0C68C6D560BF}" destId="{671A578B-23AF-43A4-B74A-7A3BE2F9C628}" srcOrd="0" destOrd="0" presId="urn:microsoft.com/office/officeart/2005/8/layout/default#4"/>
    <dgm:cxn modelId="{330166F5-7563-4685-AB07-A1690D8BC748}" type="presOf" srcId="{DAE12974-291E-4C55-A479-EF838DEF1BAA}" destId="{AA6B85A0-0032-42C5-9F08-E253602400E2}" srcOrd="0" destOrd="0" presId="urn:microsoft.com/office/officeart/2005/8/layout/default#4"/>
    <dgm:cxn modelId="{E4CC9F8C-BA99-4461-94F9-706E3A57968D}" type="presOf" srcId="{690D17CE-426A-48B2-B162-9984E84C1B15}" destId="{F93EA0F6-5AE3-462C-A03B-B62964544B53}" srcOrd="0" destOrd="0" presId="urn:microsoft.com/office/officeart/2005/8/layout/default#4"/>
    <dgm:cxn modelId="{EC422E0B-C2E6-4EE5-AB1F-B645A6DE2692}" type="presOf" srcId="{FAAD0B89-F605-41C7-AA0B-54A28CC55210}" destId="{641318A1-F522-4524-9B0A-7135E642BEE0}" srcOrd="0" destOrd="0" presId="urn:microsoft.com/office/officeart/2005/8/layout/default#4"/>
    <dgm:cxn modelId="{F7403D09-AC21-4D9A-A6AC-01D61B43C1A8}" srcId="{690D17CE-426A-48B2-B162-9984E84C1B15}" destId="{A448BBC0-DA37-40D2-BF33-494A8ADD2836}" srcOrd="5" destOrd="0" parTransId="{3A30AB10-9272-4F1C-A049-9DF0A1689789}" sibTransId="{8DDECDCF-80AE-4E60-9608-164844CB2004}"/>
    <dgm:cxn modelId="{DF6D3546-ED0E-4403-B3AD-D2053C78F40D}" srcId="{690D17CE-426A-48B2-B162-9984E84C1B15}" destId="{0FE028E0-D890-422E-8447-0C68C6D560BF}" srcOrd="4" destOrd="0" parTransId="{D4528497-5C6A-43BD-9DD4-4712E34DE75C}" sibTransId="{2A0E8574-6344-4176-B2A7-5BE8E086B8A1}"/>
    <dgm:cxn modelId="{9094F428-1C41-47F1-887B-1F80BBD8FC5B}" srcId="{690D17CE-426A-48B2-B162-9984E84C1B15}" destId="{DAE12974-291E-4C55-A479-EF838DEF1BAA}" srcOrd="1" destOrd="0" parTransId="{5A36B927-8DAE-487B-AB0E-AD33DE6CE1E3}" sibTransId="{28ADA925-0737-4A4B-85AD-054280231772}"/>
    <dgm:cxn modelId="{F358341C-6C45-4B4A-B809-1909E52BFADD}" srcId="{690D17CE-426A-48B2-B162-9984E84C1B15}" destId="{207E808A-2A48-48DD-B683-62E642DC5F54}" srcOrd="0" destOrd="0" parTransId="{C35C2347-F800-4640-9329-FB8C30812888}" sibTransId="{F643DDA9-8C76-4362-89A1-164D927AD0F7}"/>
    <dgm:cxn modelId="{A48476BC-FA71-4FE6-970F-D20239642C3C}" srcId="{690D17CE-426A-48B2-B162-9984E84C1B15}" destId="{719EFEB0-5065-453E-B842-32E5EFCB521C}" srcOrd="2" destOrd="0" parTransId="{D5D3B9F1-EB29-478D-AA7B-1D837D6A7766}" sibTransId="{9913B402-34FB-4E53-B3AC-B3379DE31948}"/>
    <dgm:cxn modelId="{4AF0A792-6EC7-4DB4-B1BC-08573C5A7679}" type="presParOf" srcId="{F93EA0F6-5AE3-462C-A03B-B62964544B53}" destId="{9F6F79C7-A5BC-4D30-9649-684525B3FEF6}" srcOrd="0" destOrd="0" presId="urn:microsoft.com/office/officeart/2005/8/layout/default#4"/>
    <dgm:cxn modelId="{9EFFCF8C-C296-4B0A-AE41-2034E79E9636}" type="presParOf" srcId="{F93EA0F6-5AE3-462C-A03B-B62964544B53}" destId="{AC583C47-3C25-4488-BD94-1F0FD768C5C3}" srcOrd="1" destOrd="0" presId="urn:microsoft.com/office/officeart/2005/8/layout/default#4"/>
    <dgm:cxn modelId="{054BC8A2-B89E-469D-9B37-CC1D8891C38B}" type="presParOf" srcId="{F93EA0F6-5AE3-462C-A03B-B62964544B53}" destId="{AA6B85A0-0032-42C5-9F08-E253602400E2}" srcOrd="2" destOrd="0" presId="urn:microsoft.com/office/officeart/2005/8/layout/default#4"/>
    <dgm:cxn modelId="{8CE5903A-D5FA-485B-97D4-75604417B2CF}" type="presParOf" srcId="{F93EA0F6-5AE3-462C-A03B-B62964544B53}" destId="{B6C87A70-DCE5-4DE1-BF8C-6CD75CCD990D}" srcOrd="3" destOrd="0" presId="urn:microsoft.com/office/officeart/2005/8/layout/default#4"/>
    <dgm:cxn modelId="{2352FE9C-3876-4667-9AA3-BF188DF093F0}" type="presParOf" srcId="{F93EA0F6-5AE3-462C-A03B-B62964544B53}" destId="{6040FDA7-6239-4BDE-8F07-F6DE0E8159BE}" srcOrd="4" destOrd="0" presId="urn:microsoft.com/office/officeart/2005/8/layout/default#4"/>
    <dgm:cxn modelId="{8BEB6708-7430-4F40-9E0B-6A99903CFFD0}" type="presParOf" srcId="{F93EA0F6-5AE3-462C-A03B-B62964544B53}" destId="{D4C379A2-D9CF-4CC7-B22F-F487075465E8}" srcOrd="5" destOrd="0" presId="urn:microsoft.com/office/officeart/2005/8/layout/default#4"/>
    <dgm:cxn modelId="{41CED8A3-18B2-46E0-A4C3-E0A1464BB217}" type="presParOf" srcId="{F93EA0F6-5AE3-462C-A03B-B62964544B53}" destId="{641318A1-F522-4524-9B0A-7135E642BEE0}" srcOrd="6" destOrd="0" presId="urn:microsoft.com/office/officeart/2005/8/layout/default#4"/>
    <dgm:cxn modelId="{895D7EA8-A018-4496-AFFC-7D443566ED77}" type="presParOf" srcId="{F93EA0F6-5AE3-462C-A03B-B62964544B53}" destId="{D47F2F3E-5307-408C-B9FA-F7220B4F46F2}" srcOrd="7" destOrd="0" presId="urn:microsoft.com/office/officeart/2005/8/layout/default#4"/>
    <dgm:cxn modelId="{9DBA8125-BBA4-47CD-9316-0F127EA1CBA6}" type="presParOf" srcId="{F93EA0F6-5AE3-462C-A03B-B62964544B53}" destId="{671A578B-23AF-43A4-B74A-7A3BE2F9C628}" srcOrd="8" destOrd="0" presId="urn:microsoft.com/office/officeart/2005/8/layout/default#4"/>
    <dgm:cxn modelId="{82C21783-FCC9-4A54-9B16-48410EC7A229}" type="presParOf" srcId="{F93EA0F6-5AE3-462C-A03B-B62964544B53}" destId="{E3A9B1B9-AB72-48A6-BFE0-0307099D0391}" srcOrd="9" destOrd="0" presId="urn:microsoft.com/office/officeart/2005/8/layout/default#4"/>
    <dgm:cxn modelId="{9B5114A6-0CCB-471C-95BF-B0D9758D4112}" type="presParOf" srcId="{F93EA0F6-5AE3-462C-A03B-B62964544B53}" destId="{18AF6BF0-577E-4F32-A048-D0949C884150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D17CE-426A-48B2-B162-9984E84C1B15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7E808A-2A48-48DD-B683-62E642DC5F5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Универсальный (без углубленного уровня) – МБОУСОШ № , 7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53 чел./8,7%</a:t>
          </a:r>
        </a:p>
      </dgm:t>
    </dgm:pt>
    <dgm:pt modelId="{C35C2347-F800-4640-9329-FB8C30812888}" type="parTrans" cxnId="{F358341C-6C45-4B4A-B809-1909E52BFADD}">
      <dgm:prSet/>
      <dgm:spPr/>
      <dgm:t>
        <a:bodyPr/>
        <a:lstStyle/>
        <a:p>
          <a:endParaRPr lang="ru-RU"/>
        </a:p>
      </dgm:t>
    </dgm:pt>
    <dgm:pt modelId="{F643DDA9-8C76-4362-89A1-164D927AD0F7}" type="sibTrans" cxnId="{F358341C-6C45-4B4A-B809-1909E52BFADD}">
      <dgm:prSet/>
      <dgm:spPr/>
      <dgm:t>
        <a:bodyPr/>
        <a:lstStyle/>
        <a:p>
          <a:endParaRPr lang="ru-RU"/>
        </a:p>
      </dgm:t>
    </dgm:pt>
    <dgm:pt modelId="{DAE12974-291E-4C55-A479-EF838DEF1BA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Универсальный (с предметами на углубленном уровне) – МБОУСОШ №  8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17 чел. /2,7%</a:t>
          </a:r>
        </a:p>
      </dgm:t>
    </dgm:pt>
    <dgm:pt modelId="{5A36B927-8DAE-487B-AB0E-AD33DE6CE1E3}" type="parTrans" cxnId="{9094F428-1C41-47F1-887B-1F80BBD8FC5B}">
      <dgm:prSet/>
      <dgm:spPr/>
      <dgm:t>
        <a:bodyPr/>
        <a:lstStyle/>
        <a:p>
          <a:endParaRPr lang="ru-RU"/>
        </a:p>
      </dgm:t>
    </dgm:pt>
    <dgm:pt modelId="{28ADA925-0737-4A4B-85AD-054280231772}" type="sibTrans" cxnId="{9094F428-1C41-47F1-887B-1F80BBD8FC5B}">
      <dgm:prSet/>
      <dgm:spPr/>
      <dgm:t>
        <a:bodyPr/>
        <a:lstStyle/>
        <a:p>
          <a:endParaRPr lang="ru-RU"/>
        </a:p>
      </dgm:t>
    </dgm:pt>
    <dgm:pt modelId="{719EFEB0-5065-453E-B842-32E5EFCB521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Физико-математический–  МБОУСОШ № 2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20 чел. /3,2 %</a:t>
          </a:r>
        </a:p>
      </dgm:t>
    </dgm:pt>
    <dgm:pt modelId="{D5D3B9F1-EB29-478D-AA7B-1D837D6A7766}" type="parTrans" cxnId="{A48476BC-FA71-4FE6-970F-D20239642C3C}">
      <dgm:prSet/>
      <dgm:spPr/>
      <dgm:t>
        <a:bodyPr/>
        <a:lstStyle/>
        <a:p>
          <a:endParaRPr lang="ru-RU"/>
        </a:p>
      </dgm:t>
    </dgm:pt>
    <dgm:pt modelId="{9913B402-34FB-4E53-B3AC-B3379DE31948}" type="sibTrans" cxnId="{A48476BC-FA71-4FE6-970F-D20239642C3C}">
      <dgm:prSet/>
      <dgm:spPr/>
      <dgm:t>
        <a:bodyPr/>
        <a:lstStyle/>
        <a:p>
          <a:endParaRPr lang="ru-RU"/>
        </a:p>
      </dgm:t>
    </dgm:pt>
    <dgm:pt modelId="{FAAD0B89-F605-41C7-AA0B-54A28CC5521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Социально-экономический – МБОУСОШ № 12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24 чел./3,9%</a:t>
          </a:r>
        </a:p>
      </dgm:t>
    </dgm:pt>
    <dgm:pt modelId="{7BDC3700-F373-4D0A-82B7-93A3DDAE106E}" type="parTrans" cxnId="{EB999E54-93C7-4A17-96C9-4F4C652A1C7A}">
      <dgm:prSet/>
      <dgm:spPr/>
      <dgm:t>
        <a:bodyPr/>
        <a:lstStyle/>
        <a:p>
          <a:endParaRPr lang="ru-RU"/>
        </a:p>
      </dgm:t>
    </dgm:pt>
    <dgm:pt modelId="{4BF4A517-D726-4FE8-98CF-4BD4F030079A}" type="sibTrans" cxnId="{EB999E54-93C7-4A17-96C9-4F4C652A1C7A}">
      <dgm:prSet/>
      <dgm:spPr/>
      <dgm:t>
        <a:bodyPr/>
        <a:lstStyle/>
        <a:p>
          <a:endParaRPr lang="ru-RU"/>
        </a:p>
      </dgm:t>
    </dgm:pt>
    <dgm:pt modelId="{0FE028E0-D890-422E-8447-0C68C6D560B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Информационно-технологический – МБОУСОШ № 12</a:t>
          </a:r>
        </a:p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28 чел./4,5%</a:t>
          </a:r>
        </a:p>
      </dgm:t>
    </dgm:pt>
    <dgm:pt modelId="{D4528497-5C6A-43BD-9DD4-4712E34DE75C}" type="parTrans" cxnId="{DF6D3546-ED0E-4403-B3AD-D2053C78F40D}">
      <dgm:prSet/>
      <dgm:spPr/>
      <dgm:t>
        <a:bodyPr/>
        <a:lstStyle/>
        <a:p>
          <a:endParaRPr lang="ru-RU"/>
        </a:p>
      </dgm:t>
    </dgm:pt>
    <dgm:pt modelId="{2A0E8574-6344-4176-B2A7-5BE8E086B8A1}" type="sibTrans" cxnId="{DF6D3546-ED0E-4403-B3AD-D2053C78F40D}">
      <dgm:prSet/>
      <dgm:spPr/>
      <dgm:t>
        <a:bodyPr/>
        <a:lstStyle/>
        <a:p>
          <a:endParaRPr lang="ru-RU"/>
        </a:p>
      </dgm:t>
    </dgm:pt>
    <dgm:pt modelId="{F93EA0F6-5AE3-462C-A03B-B62964544B53}" type="pres">
      <dgm:prSet presAssocID="{690D17CE-426A-48B2-B162-9984E84C1B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6F79C7-A5BC-4D30-9649-684525B3FEF6}" type="pres">
      <dgm:prSet presAssocID="{207E808A-2A48-48DD-B683-62E642DC5F5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83C47-3C25-4488-BD94-1F0FD768C5C3}" type="pres">
      <dgm:prSet presAssocID="{F643DDA9-8C76-4362-89A1-164D927AD0F7}" presName="sibTrans" presStyleCnt="0"/>
      <dgm:spPr/>
    </dgm:pt>
    <dgm:pt modelId="{AA6B85A0-0032-42C5-9F08-E253602400E2}" type="pres">
      <dgm:prSet presAssocID="{DAE12974-291E-4C55-A479-EF838DEF1B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87A70-DCE5-4DE1-BF8C-6CD75CCD990D}" type="pres">
      <dgm:prSet presAssocID="{28ADA925-0737-4A4B-85AD-054280231772}" presName="sibTrans" presStyleCnt="0"/>
      <dgm:spPr/>
    </dgm:pt>
    <dgm:pt modelId="{6040FDA7-6239-4BDE-8F07-F6DE0E8159BE}" type="pres">
      <dgm:prSet presAssocID="{719EFEB0-5065-453E-B842-32E5EFCB52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379A2-D9CF-4CC7-B22F-F487075465E8}" type="pres">
      <dgm:prSet presAssocID="{9913B402-34FB-4E53-B3AC-B3379DE31948}" presName="sibTrans" presStyleCnt="0"/>
      <dgm:spPr/>
    </dgm:pt>
    <dgm:pt modelId="{641318A1-F522-4524-9B0A-7135E642BEE0}" type="pres">
      <dgm:prSet presAssocID="{FAAD0B89-F605-41C7-AA0B-54A28CC552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F2F3E-5307-408C-B9FA-F7220B4F46F2}" type="pres">
      <dgm:prSet presAssocID="{4BF4A517-D726-4FE8-98CF-4BD4F030079A}" presName="sibTrans" presStyleCnt="0"/>
      <dgm:spPr/>
    </dgm:pt>
    <dgm:pt modelId="{671A578B-23AF-43A4-B74A-7A3BE2F9C628}" type="pres">
      <dgm:prSet presAssocID="{0FE028E0-D890-422E-8447-0C68C6D560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999E54-93C7-4A17-96C9-4F4C652A1C7A}" srcId="{690D17CE-426A-48B2-B162-9984E84C1B15}" destId="{FAAD0B89-F605-41C7-AA0B-54A28CC55210}" srcOrd="3" destOrd="0" parTransId="{7BDC3700-F373-4D0A-82B7-93A3DDAE106E}" sibTransId="{4BF4A517-D726-4FE8-98CF-4BD4F030079A}"/>
    <dgm:cxn modelId="{E2793A29-3CE3-40BC-A691-5920EEF0253C}" type="presOf" srcId="{207E808A-2A48-48DD-B683-62E642DC5F54}" destId="{9F6F79C7-A5BC-4D30-9649-684525B3FEF6}" srcOrd="0" destOrd="0" presId="urn:microsoft.com/office/officeart/2005/8/layout/default#5"/>
    <dgm:cxn modelId="{11BCBC5B-85BC-412D-A194-B4CF7FC88C04}" type="presOf" srcId="{DAE12974-291E-4C55-A479-EF838DEF1BAA}" destId="{AA6B85A0-0032-42C5-9F08-E253602400E2}" srcOrd="0" destOrd="0" presId="urn:microsoft.com/office/officeart/2005/8/layout/default#5"/>
    <dgm:cxn modelId="{D96DE868-4A9C-4DE4-9DF0-DE2B2981A755}" type="presOf" srcId="{719EFEB0-5065-453E-B842-32E5EFCB521C}" destId="{6040FDA7-6239-4BDE-8F07-F6DE0E8159BE}" srcOrd="0" destOrd="0" presId="urn:microsoft.com/office/officeart/2005/8/layout/default#5"/>
    <dgm:cxn modelId="{B039E1E7-961B-4662-B352-5E653534B748}" type="presOf" srcId="{FAAD0B89-F605-41C7-AA0B-54A28CC55210}" destId="{641318A1-F522-4524-9B0A-7135E642BEE0}" srcOrd="0" destOrd="0" presId="urn:microsoft.com/office/officeart/2005/8/layout/default#5"/>
    <dgm:cxn modelId="{DF6D3546-ED0E-4403-B3AD-D2053C78F40D}" srcId="{690D17CE-426A-48B2-B162-9984E84C1B15}" destId="{0FE028E0-D890-422E-8447-0C68C6D560BF}" srcOrd="4" destOrd="0" parTransId="{D4528497-5C6A-43BD-9DD4-4712E34DE75C}" sibTransId="{2A0E8574-6344-4176-B2A7-5BE8E086B8A1}"/>
    <dgm:cxn modelId="{9094F428-1C41-47F1-887B-1F80BBD8FC5B}" srcId="{690D17CE-426A-48B2-B162-9984E84C1B15}" destId="{DAE12974-291E-4C55-A479-EF838DEF1BAA}" srcOrd="1" destOrd="0" parTransId="{5A36B927-8DAE-487B-AB0E-AD33DE6CE1E3}" sibTransId="{28ADA925-0737-4A4B-85AD-054280231772}"/>
    <dgm:cxn modelId="{00B128BB-02C0-4FD1-B0B3-E182064E922D}" type="presOf" srcId="{690D17CE-426A-48B2-B162-9984E84C1B15}" destId="{F93EA0F6-5AE3-462C-A03B-B62964544B53}" srcOrd="0" destOrd="0" presId="urn:microsoft.com/office/officeart/2005/8/layout/default#5"/>
    <dgm:cxn modelId="{F358341C-6C45-4B4A-B809-1909E52BFADD}" srcId="{690D17CE-426A-48B2-B162-9984E84C1B15}" destId="{207E808A-2A48-48DD-B683-62E642DC5F54}" srcOrd="0" destOrd="0" parTransId="{C35C2347-F800-4640-9329-FB8C30812888}" sibTransId="{F643DDA9-8C76-4362-89A1-164D927AD0F7}"/>
    <dgm:cxn modelId="{A48476BC-FA71-4FE6-970F-D20239642C3C}" srcId="{690D17CE-426A-48B2-B162-9984E84C1B15}" destId="{719EFEB0-5065-453E-B842-32E5EFCB521C}" srcOrd="2" destOrd="0" parTransId="{D5D3B9F1-EB29-478D-AA7B-1D837D6A7766}" sibTransId="{9913B402-34FB-4E53-B3AC-B3379DE31948}"/>
    <dgm:cxn modelId="{24546CDF-743B-4514-8C00-7D6FBA04B554}" type="presOf" srcId="{0FE028E0-D890-422E-8447-0C68C6D560BF}" destId="{671A578B-23AF-43A4-B74A-7A3BE2F9C628}" srcOrd="0" destOrd="0" presId="urn:microsoft.com/office/officeart/2005/8/layout/default#5"/>
    <dgm:cxn modelId="{5C8C412C-CB7F-4D65-9195-459171873F69}" type="presParOf" srcId="{F93EA0F6-5AE3-462C-A03B-B62964544B53}" destId="{9F6F79C7-A5BC-4D30-9649-684525B3FEF6}" srcOrd="0" destOrd="0" presId="urn:microsoft.com/office/officeart/2005/8/layout/default#5"/>
    <dgm:cxn modelId="{ED222C0A-2657-453B-9C42-52105787BF32}" type="presParOf" srcId="{F93EA0F6-5AE3-462C-A03B-B62964544B53}" destId="{AC583C47-3C25-4488-BD94-1F0FD768C5C3}" srcOrd="1" destOrd="0" presId="urn:microsoft.com/office/officeart/2005/8/layout/default#5"/>
    <dgm:cxn modelId="{E68F16B4-2CFE-42C7-8365-0E9A221DB341}" type="presParOf" srcId="{F93EA0F6-5AE3-462C-A03B-B62964544B53}" destId="{AA6B85A0-0032-42C5-9F08-E253602400E2}" srcOrd="2" destOrd="0" presId="urn:microsoft.com/office/officeart/2005/8/layout/default#5"/>
    <dgm:cxn modelId="{80EF71AA-4B25-4A3F-8CEA-A4B239E7A113}" type="presParOf" srcId="{F93EA0F6-5AE3-462C-A03B-B62964544B53}" destId="{B6C87A70-DCE5-4DE1-BF8C-6CD75CCD990D}" srcOrd="3" destOrd="0" presId="urn:microsoft.com/office/officeart/2005/8/layout/default#5"/>
    <dgm:cxn modelId="{EB634D69-0B6D-4E50-906A-55C15C50580B}" type="presParOf" srcId="{F93EA0F6-5AE3-462C-A03B-B62964544B53}" destId="{6040FDA7-6239-4BDE-8F07-F6DE0E8159BE}" srcOrd="4" destOrd="0" presId="urn:microsoft.com/office/officeart/2005/8/layout/default#5"/>
    <dgm:cxn modelId="{95E89B66-2BD5-450E-B727-F72131268CD1}" type="presParOf" srcId="{F93EA0F6-5AE3-462C-A03B-B62964544B53}" destId="{D4C379A2-D9CF-4CC7-B22F-F487075465E8}" srcOrd="5" destOrd="0" presId="urn:microsoft.com/office/officeart/2005/8/layout/default#5"/>
    <dgm:cxn modelId="{C5A74536-B0F5-42E1-96FD-EF829B3DEAE6}" type="presParOf" srcId="{F93EA0F6-5AE3-462C-A03B-B62964544B53}" destId="{641318A1-F522-4524-9B0A-7135E642BEE0}" srcOrd="6" destOrd="0" presId="urn:microsoft.com/office/officeart/2005/8/layout/default#5"/>
    <dgm:cxn modelId="{C647AB66-BD86-4F3A-B584-FA65C9721968}" type="presParOf" srcId="{F93EA0F6-5AE3-462C-A03B-B62964544B53}" destId="{D47F2F3E-5307-408C-B9FA-F7220B4F46F2}" srcOrd="7" destOrd="0" presId="urn:microsoft.com/office/officeart/2005/8/layout/default#5"/>
    <dgm:cxn modelId="{F7E9F247-44C3-4054-AEC7-C1C44204B9C9}" type="presParOf" srcId="{F93EA0F6-5AE3-462C-A03B-B62964544B53}" destId="{671A578B-23AF-43A4-B74A-7A3BE2F9C628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83FF65-81EB-417D-856A-B41C13A107C1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505ADD-FA4F-4293-B7DE-A46BE2BA1C6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Техническое</a:t>
          </a:r>
        </a:p>
      </dgm:t>
    </dgm:pt>
    <dgm:pt modelId="{297E0774-BA84-4091-9AD3-369B7EB03C11}" type="parTrans" cxnId="{DB47F289-007D-4FD5-B2F5-A55E225A8AE1}">
      <dgm:prSet/>
      <dgm:spPr/>
      <dgm:t>
        <a:bodyPr/>
        <a:lstStyle/>
        <a:p>
          <a:endParaRPr lang="ru-RU"/>
        </a:p>
      </dgm:t>
    </dgm:pt>
    <dgm:pt modelId="{3159E938-399F-4F74-99AF-32950E7DBD2D}" type="sibTrans" cxnId="{DB47F289-007D-4FD5-B2F5-A55E225A8AE1}">
      <dgm:prSet/>
      <dgm:spPr/>
      <dgm:t>
        <a:bodyPr/>
        <a:lstStyle/>
        <a:p>
          <a:endParaRPr lang="ru-RU"/>
        </a:p>
      </dgm:t>
    </dgm:pt>
    <dgm:pt modelId="{6D511BD4-6958-40FB-807C-C026AFD2302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Естественнонаучное </a:t>
          </a:r>
        </a:p>
      </dgm:t>
    </dgm:pt>
    <dgm:pt modelId="{756A1B8F-066A-4B9E-BC21-D32C7BFC0F84}" type="parTrans" cxnId="{6BED443A-6C2E-428C-B973-CAFA86A8BDA8}">
      <dgm:prSet/>
      <dgm:spPr/>
      <dgm:t>
        <a:bodyPr/>
        <a:lstStyle/>
        <a:p>
          <a:endParaRPr lang="ru-RU"/>
        </a:p>
      </dgm:t>
    </dgm:pt>
    <dgm:pt modelId="{EC68D37D-9783-49BA-9452-868F12C2BA53}" type="sibTrans" cxnId="{6BED443A-6C2E-428C-B973-CAFA86A8BDA8}">
      <dgm:prSet/>
      <dgm:spPr/>
      <dgm:t>
        <a:bodyPr/>
        <a:lstStyle/>
        <a:p>
          <a:endParaRPr lang="ru-RU"/>
        </a:p>
      </dgm:t>
    </dgm:pt>
    <dgm:pt modelId="{644B707C-4FF0-41A7-B96A-08538D0BFDC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Физкультурно-спортивное</a:t>
          </a:r>
        </a:p>
      </dgm:t>
    </dgm:pt>
    <dgm:pt modelId="{7A9FB0C4-F546-4040-B8B4-3EDDED930750}" type="parTrans" cxnId="{BDFB47AD-3C77-43CD-BF57-5D452641CD63}">
      <dgm:prSet/>
      <dgm:spPr/>
      <dgm:t>
        <a:bodyPr/>
        <a:lstStyle/>
        <a:p>
          <a:endParaRPr lang="ru-RU"/>
        </a:p>
      </dgm:t>
    </dgm:pt>
    <dgm:pt modelId="{1E29CC55-1472-479E-A1AC-7C103783B13B}" type="sibTrans" cxnId="{BDFB47AD-3C77-43CD-BF57-5D452641CD63}">
      <dgm:prSet/>
      <dgm:spPr/>
      <dgm:t>
        <a:bodyPr/>
        <a:lstStyle/>
        <a:p>
          <a:endParaRPr lang="ru-RU"/>
        </a:p>
      </dgm:t>
    </dgm:pt>
    <dgm:pt modelId="{3729B05A-EF63-4DE4-BDDD-668BC52B31D9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Художественное</a:t>
          </a:r>
        </a:p>
      </dgm:t>
    </dgm:pt>
    <dgm:pt modelId="{2F561555-C9E6-4C0F-90AC-76FDF08FFE48}" type="parTrans" cxnId="{E30A8901-1A64-4E3B-9AD5-6CCB53868F41}">
      <dgm:prSet/>
      <dgm:spPr/>
      <dgm:t>
        <a:bodyPr/>
        <a:lstStyle/>
        <a:p>
          <a:endParaRPr lang="ru-RU"/>
        </a:p>
      </dgm:t>
    </dgm:pt>
    <dgm:pt modelId="{15470BEF-26D4-4865-A438-846857896AC6}" type="sibTrans" cxnId="{E30A8901-1A64-4E3B-9AD5-6CCB53868F41}">
      <dgm:prSet/>
      <dgm:spPr/>
      <dgm:t>
        <a:bodyPr/>
        <a:lstStyle/>
        <a:p>
          <a:endParaRPr lang="ru-RU"/>
        </a:p>
      </dgm:t>
    </dgm:pt>
    <dgm:pt modelId="{F35C04AD-73A4-4936-A2A6-C20DBB41BFF7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Туристско-краеведческое</a:t>
          </a:r>
        </a:p>
      </dgm:t>
    </dgm:pt>
    <dgm:pt modelId="{486C88F1-C93D-4988-B200-709D4CF2912E}" type="parTrans" cxnId="{1929A3C4-536C-4F7C-8F2A-F6B03BFBA22B}">
      <dgm:prSet/>
      <dgm:spPr/>
      <dgm:t>
        <a:bodyPr/>
        <a:lstStyle/>
        <a:p>
          <a:endParaRPr lang="ru-RU"/>
        </a:p>
      </dgm:t>
    </dgm:pt>
    <dgm:pt modelId="{31261A24-CD64-4781-8FC5-5A24C0D8E704}" type="sibTrans" cxnId="{1929A3C4-536C-4F7C-8F2A-F6B03BFBA22B}">
      <dgm:prSet/>
      <dgm:spPr/>
      <dgm:t>
        <a:bodyPr/>
        <a:lstStyle/>
        <a:p>
          <a:endParaRPr lang="ru-RU"/>
        </a:p>
      </dgm:t>
    </dgm:pt>
    <dgm:pt modelId="{CD68E426-84C6-4B74-B2A6-5840CF4EBC7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Социально-педагогическое</a:t>
          </a:r>
        </a:p>
      </dgm:t>
    </dgm:pt>
    <dgm:pt modelId="{1645A45B-6D38-44E7-8292-E1792C901DBB}" type="parTrans" cxnId="{64367671-4D8B-4E55-9713-0E5F099DABF1}">
      <dgm:prSet/>
      <dgm:spPr/>
      <dgm:t>
        <a:bodyPr/>
        <a:lstStyle/>
        <a:p>
          <a:endParaRPr lang="ru-RU"/>
        </a:p>
      </dgm:t>
    </dgm:pt>
    <dgm:pt modelId="{A6D529FF-9C3A-4FCB-BB3F-D3EB2575F7A0}" type="sibTrans" cxnId="{64367671-4D8B-4E55-9713-0E5F099DABF1}">
      <dgm:prSet/>
      <dgm:spPr/>
      <dgm:t>
        <a:bodyPr/>
        <a:lstStyle/>
        <a:p>
          <a:endParaRPr lang="ru-RU"/>
        </a:p>
      </dgm:t>
    </dgm:pt>
    <dgm:pt modelId="{E4037D84-A9C7-4C3B-951A-2B6E3272CB6A}" type="pres">
      <dgm:prSet presAssocID="{A183FF65-81EB-417D-856A-B41C13A107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B8E53-F1D0-434B-9635-D7263290F89E}" type="pres">
      <dgm:prSet presAssocID="{14505ADD-FA4F-4293-B7DE-A46BE2BA1C64}" presName="node" presStyleLbl="node1" presStyleIdx="0" presStyleCnt="6" custLinFactNeighborX="3145" custLinFactNeighborY="7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C50DD-CE3D-4A14-84EB-C4101995C05F}" type="pres">
      <dgm:prSet presAssocID="{3159E938-399F-4F74-99AF-32950E7DBD2D}" presName="sibTrans" presStyleCnt="0"/>
      <dgm:spPr/>
    </dgm:pt>
    <dgm:pt modelId="{13F57F7F-F062-4C34-9CC1-C5000176E759}" type="pres">
      <dgm:prSet presAssocID="{6D511BD4-6958-40FB-807C-C026AFD23029}" presName="node" presStyleLbl="node1" presStyleIdx="1" presStyleCnt="6" custLinFactNeighborX="-1398" custLinFactNeighborY="7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CF838-27ED-49BE-9CF7-8AA4364151C7}" type="pres">
      <dgm:prSet presAssocID="{EC68D37D-9783-49BA-9452-868F12C2BA53}" presName="sibTrans" presStyleCnt="0"/>
      <dgm:spPr/>
    </dgm:pt>
    <dgm:pt modelId="{7EDDDFCF-C3F9-4FD9-BB5B-C1CD677A2C31}" type="pres">
      <dgm:prSet presAssocID="{644B707C-4FF0-41A7-B96A-08538D0BFDC2}" presName="node" presStyleLbl="node1" presStyleIdx="2" presStyleCnt="6" custLinFactNeighborX="-1398" custLinFactNeighborY="7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9F3B6-74DD-4BB0-A685-9F73B7B54DAE}" type="pres">
      <dgm:prSet presAssocID="{1E29CC55-1472-479E-A1AC-7C103783B13B}" presName="sibTrans" presStyleCnt="0"/>
      <dgm:spPr/>
    </dgm:pt>
    <dgm:pt modelId="{00BE5332-EFFD-4B26-B260-7CB654616AE3}" type="pres">
      <dgm:prSet presAssocID="{3729B05A-EF63-4DE4-BDDD-668BC52B31D9}" presName="node" presStyleLbl="node1" presStyleIdx="3" presStyleCnt="6" custLinFactNeighborX="3145" custLinFactNeighborY="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C7811-4BA2-4DE5-8CCC-4C2CE5FDB5CE}" type="pres">
      <dgm:prSet presAssocID="{15470BEF-26D4-4865-A438-846857896AC6}" presName="sibTrans" presStyleCnt="0"/>
      <dgm:spPr/>
    </dgm:pt>
    <dgm:pt modelId="{C38F8F6A-E3F5-4DE4-9272-4A4A5A6C5221}" type="pres">
      <dgm:prSet presAssocID="{F35C04AD-73A4-4936-A2A6-C20DBB41BFF7}" presName="node" presStyleLbl="node1" presStyleIdx="4" presStyleCnt="6" custLinFactNeighborX="3145" custLinFactNeighborY="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B61F9-7F41-48ED-BDFC-491D53315956}" type="pres">
      <dgm:prSet presAssocID="{31261A24-CD64-4781-8FC5-5A24C0D8E704}" presName="sibTrans" presStyleCnt="0"/>
      <dgm:spPr/>
    </dgm:pt>
    <dgm:pt modelId="{D5E0AF5C-6A91-403B-B732-32DEDD840CDB}" type="pres">
      <dgm:prSet presAssocID="{CD68E426-84C6-4B74-B2A6-5840CF4EBC7D}" presName="node" presStyleLbl="node1" presStyleIdx="5" presStyleCnt="6" custLinFactNeighborX="-1398" custLinFactNeighborY="-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9A3C4-536C-4F7C-8F2A-F6B03BFBA22B}" srcId="{A183FF65-81EB-417D-856A-B41C13A107C1}" destId="{F35C04AD-73A4-4936-A2A6-C20DBB41BFF7}" srcOrd="4" destOrd="0" parTransId="{486C88F1-C93D-4988-B200-709D4CF2912E}" sibTransId="{31261A24-CD64-4781-8FC5-5A24C0D8E704}"/>
    <dgm:cxn modelId="{47A9DA35-CA0B-4EB9-9AF9-E39F1C936EE4}" type="presOf" srcId="{3729B05A-EF63-4DE4-BDDD-668BC52B31D9}" destId="{00BE5332-EFFD-4B26-B260-7CB654616AE3}" srcOrd="0" destOrd="0" presId="urn:microsoft.com/office/officeart/2005/8/layout/default#6"/>
    <dgm:cxn modelId="{868B3FC0-BB36-447A-A1A6-1ECD1F5C5DFB}" type="presOf" srcId="{A183FF65-81EB-417D-856A-B41C13A107C1}" destId="{E4037D84-A9C7-4C3B-951A-2B6E3272CB6A}" srcOrd="0" destOrd="0" presId="urn:microsoft.com/office/officeart/2005/8/layout/default#6"/>
    <dgm:cxn modelId="{E30A8901-1A64-4E3B-9AD5-6CCB53868F41}" srcId="{A183FF65-81EB-417D-856A-B41C13A107C1}" destId="{3729B05A-EF63-4DE4-BDDD-668BC52B31D9}" srcOrd="3" destOrd="0" parTransId="{2F561555-C9E6-4C0F-90AC-76FDF08FFE48}" sibTransId="{15470BEF-26D4-4865-A438-846857896AC6}"/>
    <dgm:cxn modelId="{DB47F289-007D-4FD5-B2F5-A55E225A8AE1}" srcId="{A183FF65-81EB-417D-856A-B41C13A107C1}" destId="{14505ADD-FA4F-4293-B7DE-A46BE2BA1C64}" srcOrd="0" destOrd="0" parTransId="{297E0774-BA84-4091-9AD3-369B7EB03C11}" sibTransId="{3159E938-399F-4F74-99AF-32950E7DBD2D}"/>
    <dgm:cxn modelId="{1AC7C426-0036-45D4-B594-27FB4FEE7639}" type="presOf" srcId="{CD68E426-84C6-4B74-B2A6-5840CF4EBC7D}" destId="{D5E0AF5C-6A91-403B-B732-32DEDD840CDB}" srcOrd="0" destOrd="0" presId="urn:microsoft.com/office/officeart/2005/8/layout/default#6"/>
    <dgm:cxn modelId="{9193F2ED-0C1B-4A23-B45D-66ED986DA28B}" type="presOf" srcId="{14505ADD-FA4F-4293-B7DE-A46BE2BA1C64}" destId="{0B3B8E53-F1D0-434B-9635-D7263290F89E}" srcOrd="0" destOrd="0" presId="urn:microsoft.com/office/officeart/2005/8/layout/default#6"/>
    <dgm:cxn modelId="{60123FB1-FB5F-4A2F-BA4A-9A27092DF5E9}" type="presOf" srcId="{6D511BD4-6958-40FB-807C-C026AFD23029}" destId="{13F57F7F-F062-4C34-9CC1-C5000176E759}" srcOrd="0" destOrd="0" presId="urn:microsoft.com/office/officeart/2005/8/layout/default#6"/>
    <dgm:cxn modelId="{A0ABDB7B-050E-40C7-B19C-E11AEC248ED3}" type="presOf" srcId="{F35C04AD-73A4-4936-A2A6-C20DBB41BFF7}" destId="{C38F8F6A-E3F5-4DE4-9272-4A4A5A6C5221}" srcOrd="0" destOrd="0" presId="urn:microsoft.com/office/officeart/2005/8/layout/default#6"/>
    <dgm:cxn modelId="{BF4ADF7D-15DB-4B9D-B6CB-C9FCFCF68E3D}" type="presOf" srcId="{644B707C-4FF0-41A7-B96A-08538D0BFDC2}" destId="{7EDDDFCF-C3F9-4FD9-BB5B-C1CD677A2C31}" srcOrd="0" destOrd="0" presId="urn:microsoft.com/office/officeart/2005/8/layout/default#6"/>
    <dgm:cxn modelId="{6BED443A-6C2E-428C-B973-CAFA86A8BDA8}" srcId="{A183FF65-81EB-417D-856A-B41C13A107C1}" destId="{6D511BD4-6958-40FB-807C-C026AFD23029}" srcOrd="1" destOrd="0" parTransId="{756A1B8F-066A-4B9E-BC21-D32C7BFC0F84}" sibTransId="{EC68D37D-9783-49BA-9452-868F12C2BA53}"/>
    <dgm:cxn modelId="{64367671-4D8B-4E55-9713-0E5F099DABF1}" srcId="{A183FF65-81EB-417D-856A-B41C13A107C1}" destId="{CD68E426-84C6-4B74-B2A6-5840CF4EBC7D}" srcOrd="5" destOrd="0" parTransId="{1645A45B-6D38-44E7-8292-E1792C901DBB}" sibTransId="{A6D529FF-9C3A-4FCB-BB3F-D3EB2575F7A0}"/>
    <dgm:cxn modelId="{BDFB47AD-3C77-43CD-BF57-5D452641CD63}" srcId="{A183FF65-81EB-417D-856A-B41C13A107C1}" destId="{644B707C-4FF0-41A7-B96A-08538D0BFDC2}" srcOrd="2" destOrd="0" parTransId="{7A9FB0C4-F546-4040-B8B4-3EDDED930750}" sibTransId="{1E29CC55-1472-479E-A1AC-7C103783B13B}"/>
    <dgm:cxn modelId="{E0AFD590-886F-4A32-8BB6-E588AA311593}" type="presParOf" srcId="{E4037D84-A9C7-4C3B-951A-2B6E3272CB6A}" destId="{0B3B8E53-F1D0-434B-9635-D7263290F89E}" srcOrd="0" destOrd="0" presId="urn:microsoft.com/office/officeart/2005/8/layout/default#6"/>
    <dgm:cxn modelId="{488D4261-2C80-43C0-A2AB-FD444498C042}" type="presParOf" srcId="{E4037D84-A9C7-4C3B-951A-2B6E3272CB6A}" destId="{8C1C50DD-CE3D-4A14-84EB-C4101995C05F}" srcOrd="1" destOrd="0" presId="urn:microsoft.com/office/officeart/2005/8/layout/default#6"/>
    <dgm:cxn modelId="{977BED4B-8C03-40ED-9781-B951F61D686A}" type="presParOf" srcId="{E4037D84-A9C7-4C3B-951A-2B6E3272CB6A}" destId="{13F57F7F-F062-4C34-9CC1-C5000176E759}" srcOrd="2" destOrd="0" presId="urn:microsoft.com/office/officeart/2005/8/layout/default#6"/>
    <dgm:cxn modelId="{C230102F-B891-4200-8CCE-4E77335D4939}" type="presParOf" srcId="{E4037D84-A9C7-4C3B-951A-2B6E3272CB6A}" destId="{249CF838-27ED-49BE-9CF7-8AA4364151C7}" srcOrd="3" destOrd="0" presId="urn:microsoft.com/office/officeart/2005/8/layout/default#6"/>
    <dgm:cxn modelId="{DBBD4965-337A-459C-8454-5560B6874D91}" type="presParOf" srcId="{E4037D84-A9C7-4C3B-951A-2B6E3272CB6A}" destId="{7EDDDFCF-C3F9-4FD9-BB5B-C1CD677A2C31}" srcOrd="4" destOrd="0" presId="urn:microsoft.com/office/officeart/2005/8/layout/default#6"/>
    <dgm:cxn modelId="{B5A184E2-F2C9-4A98-BE6E-555A5277A50A}" type="presParOf" srcId="{E4037D84-A9C7-4C3B-951A-2B6E3272CB6A}" destId="{D419F3B6-74DD-4BB0-A685-9F73B7B54DAE}" srcOrd="5" destOrd="0" presId="urn:microsoft.com/office/officeart/2005/8/layout/default#6"/>
    <dgm:cxn modelId="{35EB10B2-EB2A-4FC7-9FFA-EC2A0C2B79C8}" type="presParOf" srcId="{E4037D84-A9C7-4C3B-951A-2B6E3272CB6A}" destId="{00BE5332-EFFD-4B26-B260-7CB654616AE3}" srcOrd="6" destOrd="0" presId="urn:microsoft.com/office/officeart/2005/8/layout/default#6"/>
    <dgm:cxn modelId="{7E58A5CD-0E43-4AA1-8DED-E6980C3ABB4D}" type="presParOf" srcId="{E4037D84-A9C7-4C3B-951A-2B6E3272CB6A}" destId="{112C7811-4BA2-4DE5-8CCC-4C2CE5FDB5CE}" srcOrd="7" destOrd="0" presId="urn:microsoft.com/office/officeart/2005/8/layout/default#6"/>
    <dgm:cxn modelId="{B8A60147-54E5-48EF-8B0D-C823E1606EF1}" type="presParOf" srcId="{E4037D84-A9C7-4C3B-951A-2B6E3272CB6A}" destId="{C38F8F6A-E3F5-4DE4-9272-4A4A5A6C5221}" srcOrd="8" destOrd="0" presId="urn:microsoft.com/office/officeart/2005/8/layout/default#6"/>
    <dgm:cxn modelId="{42B0CCDE-276E-4914-915B-F01B0392124F}" type="presParOf" srcId="{E4037D84-A9C7-4C3B-951A-2B6E3272CB6A}" destId="{F04B61F9-7F41-48ED-BDFC-491D53315956}" srcOrd="9" destOrd="0" presId="urn:microsoft.com/office/officeart/2005/8/layout/default#6"/>
    <dgm:cxn modelId="{F96339EF-E7C1-4F97-8CC6-482041E59AF1}" type="presParOf" srcId="{E4037D84-A9C7-4C3B-951A-2B6E3272CB6A}" destId="{D5E0AF5C-6A91-403B-B732-32DEDD840CDB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F79C7-A5BC-4D30-9649-684525B3FEF6}">
      <dsp:nvSpPr>
        <dsp:cNvPr id="0" name=""/>
        <dsp:cNvSpPr/>
      </dsp:nvSpPr>
      <dsp:spPr>
        <a:xfrm>
          <a:off x="42845" y="285748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Универсальный (без углубленного уровня) – МБОУСОШ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5 (10 </a:t>
          </a:r>
          <a:r>
            <a:rPr lang="ru-RU" sz="16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.), 7, 9, 11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166 чел./26,8%</a:t>
          </a:r>
        </a:p>
      </dsp:txBody>
      <dsp:txXfrm>
        <a:off x="42845" y="285748"/>
        <a:ext cx="2571749" cy="1543050"/>
      </dsp:txXfrm>
    </dsp:sp>
    <dsp:sp modelId="{AA6B85A0-0032-42C5-9F08-E253602400E2}">
      <dsp:nvSpPr>
        <dsp:cNvPr id="0" name=""/>
        <dsp:cNvSpPr/>
      </dsp:nvSpPr>
      <dsp:spPr>
        <a:xfrm>
          <a:off x="2828925" y="285748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Универсальный (с предметами на углубленном уровне) – МБОУСОШ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№ 1, 5 (11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кл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.), 8, 10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105 чел. /17%</a:t>
          </a:r>
        </a:p>
      </dsp:txBody>
      <dsp:txXfrm>
        <a:off x="2828925" y="285748"/>
        <a:ext cx="2571749" cy="1543050"/>
      </dsp:txXfrm>
    </dsp:sp>
    <dsp:sp modelId="{6040FDA7-6239-4BDE-8F07-F6DE0E8159BE}">
      <dsp:nvSpPr>
        <dsp:cNvPr id="0" name=""/>
        <dsp:cNvSpPr/>
      </dsp:nvSpPr>
      <dsp:spPr>
        <a:xfrm>
          <a:off x="5615004" y="285748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Естественнонаучный –  МБОУСОШ № 10, МБОУ «Гимназия № 1»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50 чел. /8,1 %</a:t>
          </a:r>
        </a:p>
      </dsp:txBody>
      <dsp:txXfrm>
        <a:off x="5615004" y="285748"/>
        <a:ext cx="2571749" cy="1543050"/>
      </dsp:txXfrm>
    </dsp:sp>
    <dsp:sp modelId="{641318A1-F522-4524-9B0A-7135E642BEE0}">
      <dsp:nvSpPr>
        <dsp:cNvPr id="0" name=""/>
        <dsp:cNvSpPr/>
      </dsp:nvSpPr>
      <dsp:spPr>
        <a:xfrm>
          <a:off x="0" y="2405862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Социально-экономический – МБОУСОШ № 12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26 чел./4,2%</a:t>
          </a:r>
        </a:p>
      </dsp:txBody>
      <dsp:txXfrm>
        <a:off x="0" y="2405862"/>
        <a:ext cx="2571749" cy="1543050"/>
      </dsp:txXfrm>
    </dsp:sp>
    <dsp:sp modelId="{671A578B-23AF-43A4-B74A-7A3BE2F9C628}">
      <dsp:nvSpPr>
        <dsp:cNvPr id="0" name=""/>
        <dsp:cNvSpPr/>
      </dsp:nvSpPr>
      <dsp:spPr>
        <a:xfrm>
          <a:off x="2828925" y="2405862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Технологический – МБОУСОШ № 12, МБОУ «Гимназия № 1»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79 чел./12,7%</a:t>
          </a:r>
        </a:p>
      </dsp:txBody>
      <dsp:txXfrm>
        <a:off x="2828925" y="2405862"/>
        <a:ext cx="2571749" cy="1543050"/>
      </dsp:txXfrm>
    </dsp:sp>
    <dsp:sp modelId="{18AF6BF0-577E-4F32-A048-D0949C884150}">
      <dsp:nvSpPr>
        <dsp:cNvPr id="0" name=""/>
        <dsp:cNvSpPr/>
      </dsp:nvSpPr>
      <dsp:spPr>
        <a:xfrm>
          <a:off x="5657849" y="2405862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Гуманитарный – МБОУ «Гимназия № 1»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51 чел. /8,2%</a:t>
          </a:r>
        </a:p>
      </dsp:txBody>
      <dsp:txXfrm>
        <a:off x="5657849" y="2405862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F79C7-A5BC-4D30-9649-684525B3FEF6}">
      <dsp:nvSpPr>
        <dsp:cNvPr id="0" name=""/>
        <dsp:cNvSpPr/>
      </dsp:nvSpPr>
      <dsp:spPr>
        <a:xfrm>
          <a:off x="0" y="242894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Универсальный (без углубленного уровня) – МБОУСОШ № , 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53 чел./8,7%</a:t>
          </a:r>
        </a:p>
      </dsp:txBody>
      <dsp:txXfrm>
        <a:off x="0" y="242894"/>
        <a:ext cx="2571749" cy="1543050"/>
      </dsp:txXfrm>
    </dsp:sp>
    <dsp:sp modelId="{AA6B85A0-0032-42C5-9F08-E253602400E2}">
      <dsp:nvSpPr>
        <dsp:cNvPr id="0" name=""/>
        <dsp:cNvSpPr/>
      </dsp:nvSpPr>
      <dsp:spPr>
        <a:xfrm>
          <a:off x="2828925" y="242894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Универсальный (с предметами на углубленном уровне) – МБОУСОШ №  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17 чел. /2,7%</a:t>
          </a:r>
        </a:p>
      </dsp:txBody>
      <dsp:txXfrm>
        <a:off x="2828925" y="242894"/>
        <a:ext cx="2571749" cy="1543050"/>
      </dsp:txXfrm>
    </dsp:sp>
    <dsp:sp modelId="{6040FDA7-6239-4BDE-8F07-F6DE0E8159BE}">
      <dsp:nvSpPr>
        <dsp:cNvPr id="0" name=""/>
        <dsp:cNvSpPr/>
      </dsp:nvSpPr>
      <dsp:spPr>
        <a:xfrm>
          <a:off x="5657849" y="242894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Физико-математический–  МБОУСОШ №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20 чел. /3,2 %</a:t>
          </a:r>
        </a:p>
      </dsp:txBody>
      <dsp:txXfrm>
        <a:off x="5657849" y="242894"/>
        <a:ext cx="2571749" cy="1543050"/>
      </dsp:txXfrm>
    </dsp:sp>
    <dsp:sp modelId="{641318A1-F522-4524-9B0A-7135E642BEE0}">
      <dsp:nvSpPr>
        <dsp:cNvPr id="0" name=""/>
        <dsp:cNvSpPr/>
      </dsp:nvSpPr>
      <dsp:spPr>
        <a:xfrm>
          <a:off x="1414462" y="2043119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Социально-экономический – МБОУСОШ № 12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24 чел./3,9%</a:t>
          </a:r>
        </a:p>
      </dsp:txBody>
      <dsp:txXfrm>
        <a:off x="1414462" y="2043119"/>
        <a:ext cx="2571749" cy="1543050"/>
      </dsp:txXfrm>
    </dsp:sp>
    <dsp:sp modelId="{671A578B-23AF-43A4-B74A-7A3BE2F9C628}">
      <dsp:nvSpPr>
        <dsp:cNvPr id="0" name=""/>
        <dsp:cNvSpPr/>
      </dsp:nvSpPr>
      <dsp:spPr>
        <a:xfrm>
          <a:off x="4243387" y="2043119"/>
          <a:ext cx="2571749" cy="154305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Информационно-технологический – МБОУСОШ № 12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28 чел./4,5%</a:t>
          </a:r>
        </a:p>
      </dsp:txBody>
      <dsp:txXfrm>
        <a:off x="4243387" y="204311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B8E53-F1D0-434B-9635-D7263290F89E}">
      <dsp:nvSpPr>
        <dsp:cNvPr id="0" name=""/>
        <dsp:cNvSpPr/>
      </dsp:nvSpPr>
      <dsp:spPr>
        <a:xfrm>
          <a:off x="69354" y="473359"/>
          <a:ext cx="2205244" cy="13231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Техническое</a:t>
          </a:r>
        </a:p>
      </dsp:txBody>
      <dsp:txXfrm>
        <a:off x="69354" y="473359"/>
        <a:ext cx="2205244" cy="1323146"/>
      </dsp:txXfrm>
    </dsp:sp>
    <dsp:sp modelId="{13F57F7F-F062-4C34-9CC1-C5000176E759}">
      <dsp:nvSpPr>
        <dsp:cNvPr id="0" name=""/>
        <dsp:cNvSpPr/>
      </dsp:nvSpPr>
      <dsp:spPr>
        <a:xfrm>
          <a:off x="2394940" y="473359"/>
          <a:ext cx="2205244" cy="13231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Естественнонаучное </a:t>
          </a:r>
        </a:p>
      </dsp:txBody>
      <dsp:txXfrm>
        <a:off x="2394940" y="473359"/>
        <a:ext cx="2205244" cy="1323146"/>
      </dsp:txXfrm>
    </dsp:sp>
    <dsp:sp modelId="{7EDDDFCF-C3F9-4FD9-BB5B-C1CD677A2C31}">
      <dsp:nvSpPr>
        <dsp:cNvPr id="0" name=""/>
        <dsp:cNvSpPr/>
      </dsp:nvSpPr>
      <dsp:spPr>
        <a:xfrm>
          <a:off x="4820709" y="473359"/>
          <a:ext cx="2205244" cy="13231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Физкультурно-спортивное</a:t>
          </a:r>
        </a:p>
      </dsp:txBody>
      <dsp:txXfrm>
        <a:off x="4820709" y="473359"/>
        <a:ext cx="2205244" cy="1323146"/>
      </dsp:txXfrm>
    </dsp:sp>
    <dsp:sp modelId="{00BE5332-EFFD-4B26-B260-7CB654616AE3}">
      <dsp:nvSpPr>
        <dsp:cNvPr id="0" name=""/>
        <dsp:cNvSpPr/>
      </dsp:nvSpPr>
      <dsp:spPr>
        <a:xfrm>
          <a:off x="69354" y="1923933"/>
          <a:ext cx="2205244" cy="13231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Художественное</a:t>
          </a:r>
        </a:p>
      </dsp:txBody>
      <dsp:txXfrm>
        <a:off x="69354" y="1923933"/>
        <a:ext cx="2205244" cy="1323146"/>
      </dsp:txXfrm>
    </dsp:sp>
    <dsp:sp modelId="{C38F8F6A-E3F5-4DE4-9272-4A4A5A6C5221}">
      <dsp:nvSpPr>
        <dsp:cNvPr id="0" name=""/>
        <dsp:cNvSpPr/>
      </dsp:nvSpPr>
      <dsp:spPr>
        <a:xfrm>
          <a:off x="2495124" y="1923933"/>
          <a:ext cx="2205244" cy="13231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Туристско-краеведческое</a:t>
          </a:r>
        </a:p>
      </dsp:txBody>
      <dsp:txXfrm>
        <a:off x="2495124" y="1923933"/>
        <a:ext cx="2205244" cy="1323146"/>
      </dsp:txXfrm>
    </dsp:sp>
    <dsp:sp modelId="{D5E0AF5C-6A91-403B-B732-32DEDD840CDB}">
      <dsp:nvSpPr>
        <dsp:cNvPr id="0" name=""/>
        <dsp:cNvSpPr/>
      </dsp:nvSpPr>
      <dsp:spPr>
        <a:xfrm>
          <a:off x="4820709" y="1906772"/>
          <a:ext cx="2205244" cy="13231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cap="none" spc="0" dirty="0">
              <a:ln w="0">
                <a:solidFill>
                  <a:srgbClr val="0070C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Социально-педагогическое</a:t>
          </a:r>
        </a:p>
      </dsp:txBody>
      <dsp:txXfrm>
        <a:off x="4820709" y="1906772"/>
        <a:ext cx="2205244" cy="1323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CF49-61B1-4C4A-B933-1DE6057080D4}" type="datetimeFigureOut">
              <a:rPr lang="ru-RU"/>
              <a:pPr>
                <a:defRPr/>
              </a:pPr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A9CA-1383-4959-BF51-B5DCC5C62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47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419B-0571-43DF-B948-2EF9F2B82AC2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7999-3E43-4D85-BEDD-3E460C2B3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4EE74-E35D-476B-85FA-8B5D85E46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pic>
        <p:nvPicPr>
          <p:cNvPr id="9234" name="Picture 6" descr="http://www.b-port.com/mediafiles/items/2011/04/59916/234d97411ae3d5b05b13bebd395423e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14546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8651" y="500042"/>
            <a:ext cx="528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администрации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441" y="2643182"/>
            <a:ext cx="82071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совещание </a:t>
            </a:r>
          </a:p>
          <a:p>
            <a:pPr algn="ctr"/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ЗАТО </a:t>
            </a:r>
            <a:r>
              <a:rPr lang="ru-RU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г.Североморск</a:t>
            </a:r>
            <a:endParaRPr lang="ru-RU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муниципальной системы образования: </a:t>
            </a:r>
          </a:p>
          <a:p>
            <a:pPr algn="ctr"/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стратегических задач к новому качеству образования»</a:t>
            </a:r>
          </a:p>
          <a:p>
            <a:endParaRPr lang="ru-RU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8925" y="5286388"/>
            <a:ext cx="272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сентября 2020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725470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воспитание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Autofit/>
          </a:bodyPr>
          <a:lstStyle/>
          <a:p>
            <a:pPr marL="179388" indent="-179388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Победители Всероссийского конкурса-смотра «Лучшие детские сады России 2019» -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/с № 15 и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/с № 8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Победитель Всероссийского открытого смотра-конкурса «Детский сад года 2020» -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/с № 17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Призеры  регионального этапа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Всероссийского конкурса  «Воспитатели России» в номинации «Лучший воспитатель образовательной организации  «Верность профессий»  воспитатели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/с  № 17 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/с № 6; инструктор по физической культуре 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№ 15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Победитель регионального этапа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Всероссийского конкурса  «Воспитатели России» в номинации «Лучший профессионал образовательной организации» педагог-психолог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/с № 16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Призер Всероссийского конкурса профессионального мастерства специалистов службы психолого-педагогического сопровождения «Отдавая сердце-2020» в номинации «Педагог-психолог» специалист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№ 5.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Победитель Всероссийского конкурса для образовательных организаций и педагогических работников «Образование. Качество. Успех» педагог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№ 30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Призер Международного профессионального педагогического конкурса 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технологии как механизм инновационного развития образовательного процесса в рамках реализации ФГОС» в номинации «Педагогический опыт по использованию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технологий» специалиста  МБДОУ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№ 10 </a:t>
            </a:r>
          </a:p>
          <a:p>
            <a:pPr marL="179388" indent="-179388" algn="just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9439a7672f104b6fcad2159b07601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6017" cy="169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939784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600" cy="44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00364" y="107154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балл по результатам ЕГЭ 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2018 по 2020 год </a:t>
            </a:r>
          </a:p>
        </p:txBody>
      </p:sp>
      <p:pic>
        <p:nvPicPr>
          <p:cNvPr id="9" name="Рисунок 8" descr="0x900_fe47223c40efd402f6ed20b52c5c788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57422" cy="159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796908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600200"/>
          <a:ext cx="8643996" cy="4206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4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6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Параллель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Предметы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 классы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719 чел.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математика, окружающий мир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 классы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687 чел.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2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язык, математика, биология, история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 классы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600 чел.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199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20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язык, математика, биология, история, </a:t>
                      </a:r>
                    </a:p>
                    <a:p>
                      <a:pPr marL="0" marR="0" indent="0" algn="ctr" defTabSz="5199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география, обществознание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5199063"/>
                      <a:endParaRPr lang="ru-RU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 классы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589 чел.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Русский  язык, математика, история, биология,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обществознание, иностранный язык,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latin typeface="Times New Roman" pitchFamily="18" charset="0"/>
                          <a:cs typeface="Times New Roman" pitchFamily="18" charset="0"/>
                        </a:rPr>
                        <a:t>география,  физика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 классы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Русский язык, математика, обществознание, 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биология, история,  география, физика, химия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8860" y="928670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Всероссийские проверочные работы</a:t>
            </a:r>
          </a:p>
        </p:txBody>
      </p:sp>
      <p:pic>
        <p:nvPicPr>
          <p:cNvPr id="6" name="Рисунок 5" descr="VPR-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43174" cy="148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511156"/>
          </a:xfrm>
        </p:spPr>
        <p:txBody>
          <a:bodyPr>
            <a:no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7554" y="857232"/>
            <a:ext cx="478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образование (ФГОС СОО)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71612"/>
          <a:ext cx="8229600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896fc683-30e2-4886-9b34-0a632d409f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36" cy="172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725470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620" y="1000108"/>
            <a:ext cx="509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образование (ФКГОС – 2004)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8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8101" y="5429264"/>
            <a:ext cx="83477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углубленном уровне предметы изучают  400 школьников, что составляет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64,6 % от численности учащихся 10-11 классов.</a:t>
            </a:r>
          </a:p>
          <a:p>
            <a:endParaRPr lang="ru-RU" dirty="0"/>
          </a:p>
        </p:txBody>
      </p:sp>
      <p:pic>
        <p:nvPicPr>
          <p:cNvPr id="8" name="Рисунок 7" descr="896fc683-30e2-4886-9b34-0a632d409f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71736" cy="172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1614" y="214290"/>
            <a:ext cx="7472386" cy="725470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4572032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Федеральный проект "Цифровая образовательная среда» (МБОУСОШ № 7)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Проект Сбербанка «Цифровая платформа персонализированного образования для школы» (МБОУСОШ № 9)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Федеральный проект «Цифровая образовательная среда» национального проекта «Образование» кампания «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» -  апробация электронного учебного модуля «Информатика» (7 класс) сервиса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Яндекс.Учебник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(МБОУСОШ № 9, МБОУСОШ № 11)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Образовательный портал «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Учеба.онлайн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»: образовательные программы повышения квалификации по тематикам «Основы цифровой грамотности» и «Обработка персональных данных», «Основы цифровой трансформации»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Федеральный проект «Кадры для цифровой экономики» (МБОУСОШ № 2) -  реализация проекта «Развитие и распространение лучшего опыта в сфере формирования цифровых навыков образовательных организаций, осуществляющих образовательную деятельность по общеобразовательным программам, имеющих лучшие результаты в преподавании предметных областей «Математика», «Информатика»»</a:t>
            </a:r>
          </a:p>
          <a:p>
            <a:endParaRPr lang="ru-RU" dirty="0"/>
          </a:p>
        </p:txBody>
      </p:sp>
      <p:pic>
        <p:nvPicPr>
          <p:cNvPr id="5" name="Рисунок 4" descr="zo2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84" cy="104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29600" cy="50109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Пятидневка (параллели)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Дистанционно по субботам (параллели)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5-11классы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1-11 класс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5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1-7 класс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8-11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ООШ № 6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1-6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7-9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7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1-6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7-11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8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1-6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7-11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9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10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11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СОШ № 12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1-6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Гимназия № 1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6-11 классы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СШПД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1-9 классы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5" name="Рисунок 4" descr="ecbda19bab474303197bbe39f544ab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03256" cy="126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1"/>
            <a:ext cx="7829576" cy="50006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формирования цифровых и гуманитарных компетенций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72188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 descr="Page1-1024x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2852"/>
            <a:ext cx="2380703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00901_12264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857364"/>
            <a:ext cx="2786082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00901_123134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214818"/>
            <a:ext cx="2697190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20200901_1235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500306"/>
            <a:ext cx="20895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00901_1232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857364"/>
            <a:ext cx="2643206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20200901_1231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4286256"/>
            <a:ext cx="2554314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1"/>
            <a:ext cx="7829576" cy="50006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buNone/>
            </a:pPr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Зона для проектной деятельности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972188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Рисунок 6" descr="Page1-1024x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2852"/>
            <a:ext cx="2380703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200901_12264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97377"/>
            <a:ext cx="3407580" cy="208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687" y="4483557"/>
            <a:ext cx="3407580" cy="202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00901_123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989151"/>
            <a:ext cx="3168352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483557"/>
            <a:ext cx="3168352" cy="202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1247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1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2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 (показателя)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 субъекта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обучающихся по предметной области «Технология» на обновленной материально-технической базе Центра «Точка роста» (человек в год)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обучающихся по учебным предметам «Основы безопасности жизнедеятельности» и «Информатика» на базе Центра «Точка роста» (человек)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охваченных дополнительными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общеразвивающими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программами на обновленной материально-технической базе Центра «Точка роста» (человек в год)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занимающихся по дополнительной общеобразовательной программе «Шахматы» на обновленной материально-технической базе Центров «Точка роста» (человек в год)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человек, ежемесячно использующих инфраструктуру Центров «Точка роста» для дистанционного образования (человек в год)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детей, обучающихся по основным образовательным программам, реализуемым в сетевой форме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человек, ежемесячно вовлеченных в программу социально-культурных компетенций на обновленной материально-технической базе (человек в год)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на площадке Центров «Точка роста» социокультурных мероприятий (мероприятий в год)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 сотрудников Центра «Точка роста» по предметной области «Технология», ежегодно (процентов)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8015286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Page1-1024x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42852"/>
            <a:ext cx="2380703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4EE74-E35D-476B-85FA-8B5D85E46F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  <p:pic>
        <p:nvPicPr>
          <p:cNvPr id="9234" name="Picture 6" descr="http://www.b-port.com/mediafiles/items/2011/04/59916/234d97411ae3d5b05b13bebd395423e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214546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8651" y="500042"/>
            <a:ext cx="528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администрации 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441" y="2643182"/>
            <a:ext cx="820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b="1" dirty="0">
                <a:ln>
                  <a:solidFill>
                    <a:srgbClr val="558ED5"/>
                  </a:solidFill>
                </a:ln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муниципальной</a:t>
            </a:r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системы образования: </a:t>
            </a:r>
          </a:p>
          <a:p>
            <a:pPr algn="ctr"/>
            <a:r>
              <a:rPr lang="ru-RU" sz="24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стратегических задач к новому качеству образования»</a:t>
            </a:r>
          </a:p>
          <a:p>
            <a:endParaRPr lang="ru-RU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8925" y="5286388"/>
            <a:ext cx="2726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сентября 2020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3372" y="4000504"/>
            <a:ext cx="4173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rgbClr val="558ED5"/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Управления образования</a:t>
            </a:r>
          </a:p>
          <a:p>
            <a:r>
              <a:rPr lang="ru-RU" b="1" dirty="0" smtClean="0">
                <a:ln w="12700">
                  <a:solidFill>
                    <a:srgbClr val="558ED5"/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администрации ЗАТО г. Североморск</a:t>
            </a:r>
          </a:p>
          <a:p>
            <a:r>
              <a:rPr lang="ru-RU" b="1" dirty="0" err="1" smtClean="0">
                <a:ln w="12700">
                  <a:solidFill>
                    <a:srgbClr val="558ED5"/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Гладских</a:t>
            </a:r>
            <a:r>
              <a:rPr lang="ru-RU" b="1" dirty="0" smtClean="0">
                <a:ln w="12700">
                  <a:solidFill>
                    <a:srgbClr val="558ED5"/>
                  </a:solidFill>
                  <a:prstDash val="solid"/>
                </a:ln>
                <a:solidFill>
                  <a:srgbClr val="17375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Юлия Владимировна</a:t>
            </a:r>
            <a:endParaRPr lang="ru-RU" b="1" dirty="0">
              <a:ln w="12700">
                <a:solidFill>
                  <a:srgbClr val="558ED5"/>
                </a:solidFill>
                <a:prstDash val="solid"/>
              </a:ln>
              <a:solidFill>
                <a:srgbClr val="17375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Североморская школа полного дня получила  грант Международного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конкурса «Православная инициатива 2019-2020».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Премия главы региона присуждена учителю физической культуры Гимназии №1 города Североморска Ольге Борисовне Скорой.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Величутин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Дмитрий Александрович, учитель биологии МБОУСОШ № 5, получил премию Министерства просвещения Российской Федерации.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Нагибин Николай Александрович, учитель физики МБОУСОШ № 1,  стал золотым медалистом Всероссийской олимпиады "Я профессионал" в направлении "Ядерная физика и энергетика".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результатам независимой оценки качества условий предоставления услуг в общеобразовательных организациях 2019 году 4 школы ЗАТО г.Североморск вошли в «десятку» лучших школ региона: МБОУСОШ № 1, 2, 11 и МБОУ «Гимназия № 1».</a:t>
            </a:r>
          </a:p>
          <a:p>
            <a:pPr algn="just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872278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br>
              <a:rPr lang="ru-RU" sz="31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 descr="49439a7672f104b6fcad2159b07601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6017" cy="169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поддержка</a:t>
            </a:r>
            <a:endParaRPr lang="ru-RU" sz="27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5023357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5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0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02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сады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Педагоги-психологи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Учителя-логопеда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Учителя-дефектологи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811" y="3933056"/>
            <a:ext cx="8964377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семей, имеющих детей»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Государственным областным бюджетным учреждением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 «Центр психолого-педагогической, медицинской 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помощи» реализуют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учителя-дефектологи, учителя-логопеды и педагоги-психологи детских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 № 6,8,11,15,30,31,47,49 и МБОУ «Североморская школа полного дня» </a:t>
            </a:r>
          </a:p>
        </p:txBody>
      </p:sp>
      <p:pic>
        <p:nvPicPr>
          <p:cNvPr id="6" name="Рисунок 5" descr="121789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736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 понятие «воспитание»;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 в образовательную программу и примерные образовательные программы новые компоненты: рабочая программа воспитания, календарный план воспитательной работы;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обязал руководство образовательных учреждений при разработке воспитательных программ учитывать мнение учащихся, родителей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DFF20D4-992F-4889-9643-286AFA59D4E7}"/>
              </a:ext>
            </a:extLst>
          </p:cNvPr>
          <p:cNvSpPr/>
          <p:nvPr/>
        </p:nvSpPr>
        <p:spPr>
          <a:xfrm>
            <a:off x="1071538" y="285728"/>
            <a:ext cx="76328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г. N 304-ФЗ "О внесении изменений в Федеральный закон "Об образовании в Российской Федерации" по вопросам воспитания обучающихся" </a:t>
            </a:r>
            <a:endParaRPr lang="ru-RU" dirty="0">
              <a:ln w="0">
                <a:solidFill>
                  <a:srgbClr val="0070C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 descr="121789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736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</p:txBody>
      </p:sp>
      <p:pic>
        <p:nvPicPr>
          <p:cNvPr id="4" name="Содержимое 3" descr="IMG-20200902-WA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357562"/>
            <a:ext cx="192882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902-WA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142984"/>
            <a:ext cx="2952739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902-WA00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857232"/>
            <a:ext cx="2285998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902-WA00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14752"/>
            <a:ext cx="3143272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902-WA00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1000108"/>
            <a:ext cx="23574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00902-WA00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3643314"/>
            <a:ext cx="28574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0905"/>
            <a:ext cx="8229600" cy="841831"/>
          </a:xfrm>
        </p:spPr>
        <p:txBody>
          <a:bodyPr>
            <a:normAutofit/>
          </a:bodyPr>
          <a:lstStyle/>
          <a:p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818" y="472876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 детей, получающих образовательную услугу по программам дополнительного образования,  в 2019 году составила 82%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D54CA42-3EFF-4EB6-9AAE-754A8FA68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7832254"/>
              </p:ext>
            </p:extLst>
          </p:nvPr>
        </p:nvGraphicFramePr>
        <p:xfrm>
          <a:off x="1259632" y="1052736"/>
          <a:ext cx="7056784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04326356a90fc9c2ac892d154c8710b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904987" cy="142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b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ПФДО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получают возможность бесплатно обучаться в любых организациях при условии вхождения последних в региональный реестр поставщиков услуг дополнительного образования;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конкуренция на рынке услуг дополнительного образования детей, а значит и  качество предоставляемых образовательных услуг;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образовательных организаций, оказывающих качественные и востребованные услуги, появляется возможность привлекать дополнительное бюджетное финансирование;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«оздоровление» образовательных программ и услуг дополнительного образования, финансируемых за счёт бюджетных средств на разных уровнях, их ориентация на то, что действительно интересно детям;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открывается доступ новых организаций (частных и индивидуальных предпринимателей) к бюджетным средствам на равных условиях с муниципальными учреждениями.</a:t>
            </a:r>
          </a:p>
          <a:p>
            <a:endParaRPr lang="ru-RU" dirty="0"/>
          </a:p>
        </p:txBody>
      </p:sp>
      <p:pic>
        <p:nvPicPr>
          <p:cNvPr id="4" name="Рисунок 3" descr="04326356a90fc9c2ac892d154c8710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4987" cy="142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b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Мини-технопарк «</a:t>
            </a:r>
            <a:r>
              <a:rPr lang="ru-RU" sz="2800" dirty="0" err="1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Квантолаб</a:t>
            </a:r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10849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-  формирование среды для ускоренного развития детей в научно-технической сфере и формирования у подрастающего поколения изобретательского мышления.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98BB50-C041-45B3-9783-735A0B8ED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500570"/>
            <a:ext cx="351459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CEEEA1-0359-4332-BC17-5B9624DCC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429132"/>
            <a:ext cx="3514590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5D2790A-D678-4FFE-9BCD-4B38556BE6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2214554"/>
            <a:ext cx="3190239" cy="210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5744CFB-EFAB-435E-B865-B8BA4DB15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214554"/>
            <a:ext cx="3199912" cy="217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3C04D5-C53C-4616-A0EF-3CBD51CF7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4678" y="2214554"/>
            <a:ext cx="2911524" cy="225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дети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научно-практическая конференция «Молодые исследователи Севера». В 2019 году в ней приняли 15 человек.	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программы «Шаг в будущее»  - 7  учащихся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этап  «Шаг в будущее» – 5 человек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Всероссийского Конкурса учащийся 10 класса МБОУ «Гимназия № 1»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регионального этапа   международного конкурса чтецов «Живая классика» - 3 школьника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Всероссийской олимпиады школьников  - 11 призовых мест и 4 победителя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Всероссийской олимпиады школьников по физкультуре  - призером стал учащийся МБОУ «Гимназия № 1»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одаренным детям и учащейся молодежи, проявившим выдающиеся способности  в области образования присуждены 35 школьникам и 3 командам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конкурс сочинений «Все люди вспоминать должны про подвиг городов - героев», посвящённый 75-летию Победы в Великой Отечественной войне и 35-летию присвоения почетного звания «Город-герой» городу Мурманску – 3 призера конкурса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Призер регионального конкурса сочинений «Без срока давности»   -  учащаяся МБОУСОШ № 12.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этапа Всероссийского конкурса сочинений «Я – гражданин России» - учащаяся МБОУ «Гимназия № 1»</a:t>
            </a:r>
          </a:p>
          <a:p>
            <a:endParaRPr lang="ru-RU" dirty="0"/>
          </a:p>
        </p:txBody>
      </p:sp>
      <p:pic>
        <p:nvPicPr>
          <p:cNvPr id="4" name="Рисунок 3" descr="157467008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0166" cy="118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97814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обеспечению доступности дошкольного образования, в том числе за счёт развития вариативных форм дошкольного образования и строительства новых объектов в системе дошкольного образования;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работу дошкольных образовательных учреждений по вопросам ранней профориентации, развития одаренности и дополнительного образования детей дошкольного возраста.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результаты независимой оценки качества образования для последующей разработки и реализации комплекса мероприятий, направленных на повышение конкурентоспособности дошкольных образовательных организаций, а также на повышение качества реализуемых ими образовательных программ.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реализацию комплекса мер федеральных проектов в рамках национального проекта «Образование»;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повышение качества образования посредством совершенствования материально-технического обеспечения современным оборудованием и развития инфраструктуры образовательной системы;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адресную работу по созданию условий для раннего выявления и реализации способностей одаренных обучающихся; обеспечить их качественную подготовку к предметным олимпиадам, конкурсам; максимально использовать возможности предпрофильной подготовки, углубленного и профильного обучения;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муниципальную систему оценки качества образования, в том числе с учётом технологий международных сопоставительных исследований; участия в национальных исследованиях качества образования (НИКО), всероссийских проверочных работах (ВПР), международных исследований PISA, TIMSS;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реализацию Комплекса мер, направленных на создание условий для получения качественного общего образования в образовательных организациях с низкими результатами обучения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2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71670" cy="111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>
                <a:ln w="0">
                  <a:solidFill>
                    <a:srgbClr val="0070C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2637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мероприятий, направленных на раннюю профориентацию школьников;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развитие института наставничества в системе общего образования;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персонифицированную методическую помощь педагогам в преодолении профессиональных дефицитов;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разработку и реализацию комплекса мер, направленных на повышение качества подготовки обучающихся к государственной итоговой аттестации;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социальные сети для продвижения и популяризации имиджа педагога;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социальное партнерство, сетевое и межведомственное взаимодействие в реализации актуальных проектов и программ, направленных на реализацию национальных образовательных инициатив;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учреждений дополнительного образования в реализации федерального проекта «Успех каждого ребенка»;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дальнейшую деятельность по обеспечению доступности образовательных организаций</a:t>
            </a:r>
            <a:r>
              <a:rPr lang="ru-RU" dirty="0"/>
              <a:t> для детей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 и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инвалидностью;</a:t>
            </a:r>
          </a:p>
        </p:txBody>
      </p:sp>
      <p:pic>
        <p:nvPicPr>
          <p:cNvPr id="4" name="Рисунок 3" descr="2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04922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582594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6432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соответствующего современным требованиям качественного общего образования, доступного обучающимся всех школ.		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Цифровая трансформация образования.		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Сфера воспитания современных школьников.</a:t>
            </a:r>
          </a:p>
          <a:p>
            <a:pPr defTabSz="5145088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Создание условий для самоопределения, развития, максимального раскрытия и реализации индивидуальных возможностей и способностей обучающихся. </a:t>
            </a:r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8715436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глобальной конкурентоспособности российского образования,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Вхождение  РФ в число 10 ведущих стран мира по качеству общего образования.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Воспитание гармонично развитой и социально ответственной личности на основе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духовно-нравственных ценностей народов РФ, исторических и национально-культурных традиций.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14810" y="3214686"/>
            <a:ext cx="357190" cy="50006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2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04922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«Важно не количество знаний, а качество их.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знать очень многое, не зная самого нужного»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(Л.Н.Толстой)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796908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pic>
        <p:nvPicPr>
          <p:cNvPr id="5" name="Рисунок 4" descr="IMG-20200410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643314"/>
            <a:ext cx="4000496" cy="233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10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14752"/>
            <a:ext cx="4031593" cy="225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292895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№ 7</a:t>
            </a:r>
          </a:p>
        </p:txBody>
      </p:sp>
      <p:pic>
        <p:nvPicPr>
          <p:cNvPr id="10" name="Рисунок 9" descr="IMG-20200410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500173"/>
            <a:ext cx="2644075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410-WA0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500174"/>
            <a:ext cx="28567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0410-WA00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1500174"/>
            <a:ext cx="29249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796908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pic>
        <p:nvPicPr>
          <p:cNvPr id="5" name="Рисунок 4" descr="IMG-20200410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02" y="3643314"/>
            <a:ext cx="3510435" cy="233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10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1276" y="3714752"/>
            <a:ext cx="3378792" cy="225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29289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ЦИПР: </a:t>
            </a:r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сады 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7,10,12,30,31,49,50,51. </a:t>
            </a:r>
          </a:p>
        </p:txBody>
      </p:sp>
      <p:pic>
        <p:nvPicPr>
          <p:cNvPr id="10" name="Рисунок 9" descr="IMG-20200410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500174"/>
            <a:ext cx="1823223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410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0008" y="1500174"/>
            <a:ext cx="1573166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0410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1571612"/>
            <a:ext cx="2864864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796908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pic>
        <p:nvPicPr>
          <p:cNvPr id="5" name="Рисунок 4" descr="IMG-20200410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3000396" cy="216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200410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429000"/>
            <a:ext cx="3000368" cy="225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292895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ЦИПР: </a:t>
            </a:r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детские сады </a:t>
            </a:r>
          </a:p>
          <a:p>
            <a:pPr algn="ctr"/>
            <a:r>
              <a:rPr lang="ru-RU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7,10,12,30,31,49,50,51. </a:t>
            </a:r>
          </a:p>
        </p:txBody>
      </p:sp>
      <p:pic>
        <p:nvPicPr>
          <p:cNvPr id="10" name="Рисунок 9" descr="IMG-20200410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428736"/>
            <a:ext cx="271464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00410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00174"/>
            <a:ext cx="29289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00410-WA00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1500174"/>
            <a:ext cx="2643206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72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00438"/>
            <a:ext cx="271464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00042"/>
            <a:ext cx="5543560" cy="654032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7"/>
            <a:ext cx="8229600" cy="4286280"/>
          </a:xfrm>
        </p:spPr>
        <p:txBody>
          <a:bodyPr>
            <a:normAutofit fontScale="55000" lnSpcReduction="20000"/>
          </a:bodyPr>
          <a:lstStyle/>
          <a:p>
            <a:pPr marL="268288" indent="-268288" algn="just">
              <a:buFont typeface="Wingdings" pitchFamily="2" charset="2"/>
              <a:buChar char="Ø"/>
            </a:pP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Федеральная инновационная программа «Механизмы  внедрения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подхода с позиций непрерывного образования». (МБДОУ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7, 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8, 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11, 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47)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Всероссийское исследование качества дошкольного образования (международная методика «Шкалы </a:t>
            </a:r>
            <a:r>
              <a:rPr lang="en-US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ECERS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») (МБДОУ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11)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ОМЕП «Рейтинговая шкала» («Шкала оценки» по образованию для устойчивого развития) (МБДОУ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11).  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проект «Основы финансовой грамотности» (МБДОУ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49). 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Всероссийский проект «Экспериментальная апробация и внедрение Комплексной образовательной программы для детей раннего возраста «Первые шаги»» (МБДОУ </a:t>
            </a:r>
            <a:r>
              <a:rPr lang="ru-RU" sz="3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7).</a:t>
            </a:r>
          </a:p>
          <a:p>
            <a:pPr marL="268288" indent="-268288" algn="just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Рисунок 4" descr="screen-shot-2015-09-18-at-2.35.21-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43108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pic>
        <p:nvPicPr>
          <p:cNvPr id="4" name="Содержимое 3" descr="IMG_2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714752"/>
            <a:ext cx="39290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00112-1537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857628"/>
            <a:ext cx="3786214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1071546"/>
            <a:ext cx="4357718" cy="2585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Грант для реализации инновационного проекта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«Применение интерактивного оборудования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оказании консультативной помощи семьям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 ОВЗ и  инвалидностью в условиях </a:t>
            </a:r>
          </a:p>
          <a:p>
            <a:pPr algn="ctr"/>
            <a:r>
              <a:rPr lang="ru-RU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Службы ранней помощи»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6115064" cy="868346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pPr marL="268288" indent="-268288" algn="just">
              <a:buFont typeface="Wingdings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оздоровительной направленности (МБДОУ </a:t>
            </a:r>
            <a:r>
              <a:rPr lang="ru-RU" sz="2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17)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для детей с нарушениями речи (</a:t>
            </a:r>
            <a:r>
              <a:rPr lang="ru-RU" sz="2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8,10,17,30,47,49)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Группы для детей с задержкой психического развития  (</a:t>
            </a:r>
            <a:r>
              <a:rPr lang="ru-RU" sz="2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15,16,50)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для детей с нарушением зрения (</a:t>
            </a:r>
            <a:r>
              <a:rPr lang="ru-RU" sz="2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47). 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логопедических пунктов (МБДОУ </a:t>
            </a:r>
            <a:r>
              <a:rPr lang="ru-RU" sz="2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5, 6, 7, 8,15, 17, 30, 31, 44, 47, 49, 50, 51)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Консультационный пункт (МБДОУ </a:t>
            </a:r>
            <a:r>
              <a:rPr lang="ru-RU" sz="2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8)</a:t>
            </a:r>
          </a:p>
          <a:p>
            <a:pPr marL="268288" indent="-268288" algn="just">
              <a:buFont typeface="Wingdings" pitchFamily="2" charset="2"/>
              <a:buChar char="Ø"/>
            </a:pP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ранней помощи (МБДОУ </a:t>
            </a:r>
            <a:r>
              <a:rPr lang="ru-RU" sz="28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8)</a:t>
            </a:r>
          </a:p>
          <a:p>
            <a:endParaRPr lang="ru-RU" dirty="0"/>
          </a:p>
        </p:txBody>
      </p:sp>
      <p:pic>
        <p:nvPicPr>
          <p:cNvPr id="4" name="Рисунок 3" descr="37463996121d71dd9db8a42b97b62ae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78728" cy="144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1962</Words>
  <Application>Microsoft Office PowerPoint</Application>
  <PresentationFormat>Экран (4:3)</PresentationFormat>
  <Paragraphs>306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Национальный проект «Образование»</vt:lpstr>
      <vt:lpstr>Дошкольное образование</vt:lpstr>
      <vt:lpstr>Дошкольное образование</vt:lpstr>
      <vt:lpstr>Дошкольное образование</vt:lpstr>
      <vt:lpstr>Дошкольное образование</vt:lpstr>
      <vt:lpstr>Дошкольное образование</vt:lpstr>
      <vt:lpstr>Дошкольное образование</vt:lpstr>
      <vt:lpstr>Дошкольное воспитание</vt:lpstr>
      <vt:lpstr>Общее образование</vt:lpstr>
      <vt:lpstr>Общее образование</vt:lpstr>
      <vt:lpstr>Общее образование</vt:lpstr>
      <vt:lpstr>Общее образование</vt:lpstr>
      <vt:lpstr>Общее образование</vt:lpstr>
      <vt:lpstr> Общее образование </vt:lpstr>
      <vt:lpstr> Общее образование </vt:lpstr>
      <vt:lpstr> Общее образование </vt:lpstr>
      <vt:lpstr> Общее образование </vt:lpstr>
      <vt:lpstr> Общее образование </vt:lpstr>
      <vt:lpstr>Воспитание  Психолого-педагогическая поддержка</vt:lpstr>
      <vt:lpstr>Слайд 22</vt:lpstr>
      <vt:lpstr>Питание</vt:lpstr>
      <vt:lpstr>Дополнительное образование</vt:lpstr>
      <vt:lpstr>Дополнительное образование ПФДО</vt:lpstr>
      <vt:lpstr>Дополнительное образование Мини-технопарк «Квантолаб»</vt:lpstr>
      <vt:lpstr>Одаренные дети</vt:lpstr>
      <vt:lpstr>Задачи</vt:lpstr>
      <vt:lpstr>Задачи</vt:lpstr>
      <vt:lpstr>«Важно не количество знаний, а качество их.  Можно знать очень многое, не зная самого нужного» (Л.Н.Толстой)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klikova</dc:creator>
  <cp:lastModifiedBy>klikova</cp:lastModifiedBy>
  <cp:revision>49</cp:revision>
  <dcterms:created xsi:type="dcterms:W3CDTF">2020-09-17T07:17:20Z</dcterms:created>
  <dcterms:modified xsi:type="dcterms:W3CDTF">2020-09-18T06:40:47Z</dcterms:modified>
</cp:coreProperties>
</file>