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73" r:id="rId5"/>
    <p:sldId id="293" r:id="rId6"/>
    <p:sldId id="261" r:id="rId7"/>
    <p:sldId id="260" r:id="rId8"/>
    <p:sldId id="268" r:id="rId9"/>
    <p:sldId id="267" r:id="rId10"/>
    <p:sldId id="269" r:id="rId11"/>
    <p:sldId id="270" r:id="rId12"/>
    <p:sldId id="271" r:id="rId13"/>
    <p:sldId id="272" r:id="rId14"/>
    <p:sldId id="291" r:id="rId15"/>
    <p:sldId id="279" r:id="rId16"/>
    <p:sldId id="277" r:id="rId17"/>
    <p:sldId id="278" r:id="rId18"/>
    <p:sldId id="276" r:id="rId19"/>
    <p:sldId id="275" r:id="rId20"/>
    <p:sldId id="283" r:id="rId21"/>
    <p:sldId id="290" r:id="rId22"/>
    <p:sldId id="284" r:id="rId23"/>
    <p:sldId id="281" r:id="rId24"/>
    <p:sldId id="292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F9B65D"/>
    <a:srgbClr val="FAC090"/>
    <a:srgbClr val="FFCC66"/>
    <a:srgbClr val="000000"/>
    <a:srgbClr val="34CA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1" autoAdjust="0"/>
    <p:restoredTop sz="94660"/>
  </p:normalViewPr>
  <p:slideViewPr>
    <p:cSldViewPr>
      <p:cViewPr varScale="1">
        <p:scale>
          <a:sx n="106" d="100"/>
          <a:sy n="106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614DE-64BF-4B33-B5E0-B628103179E5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84FA09-145D-4151-8A6F-2AB71D921AE7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До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56A947D-BE28-4068-8A4B-9EE64E0AEA4B}" type="parTrans" cxnId="{9EB5F657-247A-4841-B8AD-8A55F9196BD1}">
      <dgm:prSet/>
      <dgm:spPr/>
      <dgm:t>
        <a:bodyPr/>
        <a:lstStyle/>
        <a:p>
          <a:endParaRPr lang="ru-RU"/>
        </a:p>
      </dgm:t>
    </dgm:pt>
    <dgm:pt modelId="{3F1E6693-1DF6-42BF-82F5-77627FE83AEA}" type="sibTrans" cxnId="{9EB5F657-247A-4841-B8AD-8A55F9196BD1}">
      <dgm:prSet/>
      <dgm:spPr/>
      <dgm:t>
        <a:bodyPr/>
        <a:lstStyle/>
        <a:p>
          <a:endParaRPr lang="ru-RU"/>
        </a:p>
      </dgm:t>
    </dgm:pt>
    <dgm:pt modelId="{52E46DFC-186D-4766-B110-CD50D9728D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своей школе выпускник должен написать заявление, в котором указывается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выбор учебных предметов,  уровень ЕГЭ по математике (базовый или профильный) и форма итоговой аттестации – ЕГЭ или ГВЭ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(учащиеся с ограниченными возможностями здоровья, инвалиды, дети-инвалиды)</a:t>
          </a:r>
          <a:endParaRPr lang="ru-RU" dirty="0"/>
        </a:p>
      </dgm:t>
    </dgm:pt>
    <dgm:pt modelId="{D4A8BA17-5D75-48BB-BF2A-3A87480B0812}" type="parTrans" cxnId="{0678523B-09AE-47DB-9C75-B211A3FCBCD9}">
      <dgm:prSet/>
      <dgm:spPr/>
      <dgm:t>
        <a:bodyPr/>
        <a:lstStyle/>
        <a:p>
          <a:endParaRPr lang="ru-RU"/>
        </a:p>
      </dgm:t>
    </dgm:pt>
    <dgm:pt modelId="{9ACA4AA6-5099-4517-B599-B018FA08BE78}" type="sibTrans" cxnId="{0678523B-09AE-47DB-9C75-B211A3FCBCD9}">
      <dgm:prSet/>
      <dgm:spPr/>
      <dgm:t>
        <a:bodyPr/>
        <a:lstStyle/>
        <a:p>
          <a:endParaRPr lang="ru-RU"/>
        </a:p>
      </dgm:t>
    </dgm:pt>
    <dgm:pt modelId="{A061C3BD-E15B-4E1D-8E72-BB5BFE1301F3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После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D718353-9B77-4426-8147-2267C5DD0EDA}" type="parTrans" cxnId="{8BE90762-6D0C-43A4-B7D3-A5C107139F7E}">
      <dgm:prSet/>
      <dgm:spPr/>
      <dgm:t>
        <a:bodyPr/>
        <a:lstStyle/>
        <a:p>
          <a:endParaRPr lang="ru-RU"/>
        </a:p>
      </dgm:t>
    </dgm:pt>
    <dgm:pt modelId="{77E816F0-FC4C-4D10-B1BE-4B22A4C6989B}" type="sibTrans" cxnId="{8BE90762-6D0C-43A4-B7D3-A5C107139F7E}">
      <dgm:prSet/>
      <dgm:spPr/>
      <dgm:t>
        <a:bodyPr/>
        <a:lstStyle/>
        <a:p>
          <a:endParaRPr lang="ru-RU"/>
        </a:p>
      </dgm:t>
    </dgm:pt>
    <dgm:pt modelId="{97E5FB8C-ACBF-4311-8578-4663B8E69F2F}">
      <dgm:prSet phldrT="[Текст]" custT="1"/>
      <dgm:spPr/>
      <dgm:t>
        <a:bodyPr/>
        <a:lstStyle/>
        <a:p>
          <a:r>
            <a:rPr lang="ru-RU" sz="1600" smtClean="0">
              <a:latin typeface="Times New Roman" pitchFamily="18" charset="0"/>
              <a:cs typeface="Times New Roman" pitchFamily="18" charset="0"/>
            </a:rPr>
            <a:t>выпускник может изменить (дополнить) перечень выбранных экзаменов </a:t>
          </a:r>
          <a:r>
            <a:rPr lang="ru-RU" sz="1600" b="1" smtClean="0">
              <a:latin typeface="Times New Roman" pitchFamily="18" charset="0"/>
              <a:cs typeface="Times New Roman" pitchFamily="18" charset="0"/>
            </a:rPr>
            <a:t>только при наличии уважительных причин, подтвержденных документально</a:t>
          </a:r>
          <a:r>
            <a:rPr lang="ru-RU" sz="1600" smtClean="0">
              <a:latin typeface="Times New Roman" pitchFamily="18" charset="0"/>
              <a:cs typeface="Times New Roman" pitchFamily="18" charset="0"/>
            </a:rPr>
            <a:t>, обратившись в государственную экзаменационную комиссию не позднее, чем за две недели до начала соответствующих экзаменов</a:t>
          </a:r>
          <a:endParaRPr lang="ru-RU" sz="1600" dirty="0"/>
        </a:p>
      </dgm:t>
    </dgm:pt>
    <dgm:pt modelId="{CA3479C5-453F-4A7B-868B-F5CE5D2F1572}" type="parTrans" cxnId="{E46B09C5-2EF0-4BBF-9A59-AC27B45903CA}">
      <dgm:prSet/>
      <dgm:spPr/>
      <dgm:t>
        <a:bodyPr/>
        <a:lstStyle/>
        <a:p>
          <a:endParaRPr lang="ru-RU"/>
        </a:p>
      </dgm:t>
    </dgm:pt>
    <dgm:pt modelId="{5342DB7F-0C17-4E99-9968-AAE188D5FC00}" type="sibTrans" cxnId="{E46B09C5-2EF0-4BBF-9A59-AC27B45903CA}">
      <dgm:prSet/>
      <dgm:spPr/>
      <dgm:t>
        <a:bodyPr/>
        <a:lstStyle/>
        <a:p>
          <a:endParaRPr lang="ru-RU"/>
        </a:p>
      </dgm:t>
    </dgm:pt>
    <dgm:pt modelId="{FDB02F19-C88A-48A6-876E-9294207B6633}" type="pres">
      <dgm:prSet presAssocID="{4CC614DE-64BF-4B33-B5E0-B628103179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D7053-F786-4477-8E7C-220286F79CBD}" type="pres">
      <dgm:prSet presAssocID="{5684FA09-145D-4151-8A6F-2AB71D921AE7}" presName="linNode" presStyleCnt="0"/>
      <dgm:spPr/>
    </dgm:pt>
    <dgm:pt modelId="{D1E7B6AC-6602-44A7-9D52-628C80858D96}" type="pres">
      <dgm:prSet presAssocID="{5684FA09-145D-4151-8A6F-2AB71D921AE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CDFE-03DE-4434-BCF0-C2857DECB80B}" type="pres">
      <dgm:prSet presAssocID="{5684FA09-145D-4151-8A6F-2AB71D921AE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EC4A-41E7-4856-82B4-31B5D2144659}" type="pres">
      <dgm:prSet presAssocID="{3F1E6693-1DF6-42BF-82F5-77627FE83AEA}" presName="sp" presStyleCnt="0"/>
      <dgm:spPr/>
    </dgm:pt>
    <dgm:pt modelId="{AF73061F-EFDF-4FB9-A15B-5B1E904BC360}" type="pres">
      <dgm:prSet presAssocID="{A061C3BD-E15B-4E1D-8E72-BB5BFE1301F3}" presName="linNode" presStyleCnt="0"/>
      <dgm:spPr/>
    </dgm:pt>
    <dgm:pt modelId="{E30B0990-29B2-420C-9D5A-B0A6762DB49B}" type="pres">
      <dgm:prSet presAssocID="{A061C3BD-E15B-4E1D-8E72-BB5BFE1301F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0AAF2-EDB2-496D-B5F4-3114D0EC498C}" type="pres">
      <dgm:prSet presAssocID="{A061C3BD-E15B-4E1D-8E72-BB5BFE1301F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B5F657-247A-4841-B8AD-8A55F9196BD1}" srcId="{4CC614DE-64BF-4B33-B5E0-B628103179E5}" destId="{5684FA09-145D-4151-8A6F-2AB71D921AE7}" srcOrd="0" destOrd="0" parTransId="{D56A947D-BE28-4068-8A4B-9EE64E0AEA4B}" sibTransId="{3F1E6693-1DF6-42BF-82F5-77627FE83AEA}"/>
    <dgm:cxn modelId="{AD9CDE8D-817E-4201-A05E-C340818BC592}" type="presOf" srcId="{4CC614DE-64BF-4B33-B5E0-B628103179E5}" destId="{FDB02F19-C88A-48A6-876E-9294207B6633}" srcOrd="0" destOrd="0" presId="urn:microsoft.com/office/officeart/2005/8/layout/vList5"/>
    <dgm:cxn modelId="{0678523B-09AE-47DB-9C75-B211A3FCBCD9}" srcId="{5684FA09-145D-4151-8A6F-2AB71D921AE7}" destId="{52E46DFC-186D-4766-B110-CD50D9728D9B}" srcOrd="0" destOrd="0" parTransId="{D4A8BA17-5D75-48BB-BF2A-3A87480B0812}" sibTransId="{9ACA4AA6-5099-4517-B599-B018FA08BE78}"/>
    <dgm:cxn modelId="{E46B09C5-2EF0-4BBF-9A59-AC27B45903CA}" srcId="{A061C3BD-E15B-4E1D-8E72-BB5BFE1301F3}" destId="{97E5FB8C-ACBF-4311-8578-4663B8E69F2F}" srcOrd="0" destOrd="0" parTransId="{CA3479C5-453F-4A7B-868B-F5CE5D2F1572}" sibTransId="{5342DB7F-0C17-4E99-9968-AAE188D5FC00}"/>
    <dgm:cxn modelId="{5CF004CC-BBED-4183-BC3C-767401858F7F}" type="presOf" srcId="{97E5FB8C-ACBF-4311-8578-4663B8E69F2F}" destId="{C0F0AAF2-EDB2-496D-B5F4-3114D0EC498C}" srcOrd="0" destOrd="0" presId="urn:microsoft.com/office/officeart/2005/8/layout/vList5"/>
    <dgm:cxn modelId="{8BE90762-6D0C-43A4-B7D3-A5C107139F7E}" srcId="{4CC614DE-64BF-4B33-B5E0-B628103179E5}" destId="{A061C3BD-E15B-4E1D-8E72-BB5BFE1301F3}" srcOrd="1" destOrd="0" parTransId="{AD718353-9B77-4426-8147-2267C5DD0EDA}" sibTransId="{77E816F0-FC4C-4D10-B1BE-4B22A4C6989B}"/>
    <dgm:cxn modelId="{D25602EA-8170-457D-B15F-A8A7FB86F84A}" type="presOf" srcId="{A061C3BD-E15B-4E1D-8E72-BB5BFE1301F3}" destId="{E30B0990-29B2-420C-9D5A-B0A6762DB49B}" srcOrd="0" destOrd="0" presId="urn:microsoft.com/office/officeart/2005/8/layout/vList5"/>
    <dgm:cxn modelId="{308DD495-D7A0-41CC-97DC-D30A5627A4E2}" type="presOf" srcId="{52E46DFC-186D-4766-B110-CD50D9728D9B}" destId="{A225CDFE-03DE-4434-BCF0-C2857DECB80B}" srcOrd="0" destOrd="0" presId="urn:microsoft.com/office/officeart/2005/8/layout/vList5"/>
    <dgm:cxn modelId="{919CF70A-9CC9-469D-B3B3-68D19C123452}" type="presOf" srcId="{5684FA09-145D-4151-8A6F-2AB71D921AE7}" destId="{D1E7B6AC-6602-44A7-9D52-628C80858D96}" srcOrd="0" destOrd="0" presId="urn:microsoft.com/office/officeart/2005/8/layout/vList5"/>
    <dgm:cxn modelId="{AA745C41-DD1E-402A-90F9-5A1ADF11FE5A}" type="presParOf" srcId="{FDB02F19-C88A-48A6-876E-9294207B6633}" destId="{CBDD7053-F786-4477-8E7C-220286F79CBD}" srcOrd="0" destOrd="0" presId="urn:microsoft.com/office/officeart/2005/8/layout/vList5"/>
    <dgm:cxn modelId="{70BF3F0C-D912-4719-83DB-0977418DCE50}" type="presParOf" srcId="{CBDD7053-F786-4477-8E7C-220286F79CBD}" destId="{D1E7B6AC-6602-44A7-9D52-628C80858D96}" srcOrd="0" destOrd="0" presId="urn:microsoft.com/office/officeart/2005/8/layout/vList5"/>
    <dgm:cxn modelId="{32231667-8BC2-49E2-A051-07B501EB1508}" type="presParOf" srcId="{CBDD7053-F786-4477-8E7C-220286F79CBD}" destId="{A225CDFE-03DE-4434-BCF0-C2857DECB80B}" srcOrd="1" destOrd="0" presId="urn:microsoft.com/office/officeart/2005/8/layout/vList5"/>
    <dgm:cxn modelId="{D4E4FFAC-E1B7-455B-8E6C-4759BAF42753}" type="presParOf" srcId="{FDB02F19-C88A-48A6-876E-9294207B6633}" destId="{1B95EC4A-41E7-4856-82B4-31B5D2144659}" srcOrd="1" destOrd="0" presId="urn:microsoft.com/office/officeart/2005/8/layout/vList5"/>
    <dgm:cxn modelId="{5C739655-8BE1-4EC5-9593-5725E45BA38F}" type="presParOf" srcId="{FDB02F19-C88A-48A6-876E-9294207B6633}" destId="{AF73061F-EFDF-4FB9-A15B-5B1E904BC360}" srcOrd="2" destOrd="0" presId="urn:microsoft.com/office/officeart/2005/8/layout/vList5"/>
    <dgm:cxn modelId="{B775B6A8-CC01-4F52-A38E-EDBEE606A59E}" type="presParOf" srcId="{AF73061F-EFDF-4FB9-A15B-5B1E904BC360}" destId="{E30B0990-29B2-420C-9D5A-B0A6762DB49B}" srcOrd="0" destOrd="0" presId="urn:microsoft.com/office/officeart/2005/8/layout/vList5"/>
    <dgm:cxn modelId="{C0392B18-67C7-4B12-B4A4-4F8EE4FEC34D}" type="presParOf" srcId="{AF73061F-EFDF-4FB9-A15B-5B1E904BC360}" destId="{C0F0AAF2-EDB2-496D-B5F4-3114D0EC49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25CDFE-03DE-4434-BCF0-C2857DECB80B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своей школе выпускник должен написать заявление, в котором указывается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выбор учебных предметов,  уровень ЕГЭ по математике (базовый или профильный) и форма итоговой аттестации – ЕГЭ или ГВЭ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(учащиеся с ограниченными возможностями здоровья, инвалиды, дети-инвалиды)</a:t>
          </a:r>
          <a:endParaRPr lang="ru-RU" sz="1600" kern="1200" dirty="0"/>
        </a:p>
      </dsp:txBody>
      <dsp:txXfrm rot="5400000">
        <a:off x="4713034" y="-1529550"/>
        <a:ext cx="1766186" cy="5266944"/>
      </dsp:txXfrm>
    </dsp:sp>
    <dsp:sp modelId="{D1E7B6AC-6602-44A7-9D52-628C80858D96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До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5"/>
        <a:ext cx="2962656" cy="2207732"/>
      </dsp:txXfrm>
    </dsp:sp>
    <dsp:sp modelId="{C0F0AAF2-EDB2-496D-B5F4-3114D0EC498C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выпускник может изменить (дополнить) перечень выбранных экзаменов </a:t>
          </a: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только при наличии уважительных причин, подтвержденных документально</a:t>
          </a: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, обратившись в государственную экзаменационную комиссию не позднее, чем за две недели до начала соответствующих экзаменов</a:t>
          </a:r>
          <a:endParaRPr lang="ru-RU" sz="1600" kern="1200" dirty="0"/>
        </a:p>
      </dsp:txBody>
      <dsp:txXfrm rot="5400000">
        <a:off x="4713034" y="788569"/>
        <a:ext cx="1766186" cy="5266944"/>
      </dsp:txXfrm>
    </dsp:sp>
    <dsp:sp modelId="{E30B0990-29B2-420C-9D5A-B0A6762DB49B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После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18174"/>
        <a:ext cx="2962656" cy="2207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202E-03DF-4A80-AB1C-C9FF34C005AB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69EAB-2709-4D97-8668-B689F4971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951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69EAB-2709-4D97-8668-B689F497146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17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B3A6-DE84-496D-A532-F6C427980B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&#1055;&#1088;&#1080;&#1082;&#1072;&#1079;%20&#1052;&#1080;&#1085;&#1080;&#1089;&#1090;&#1077;&#1088;&#1089;&#1090;&#1074;&#1072;%20&#1086;&#1073;&#1088;&#1072;&#1079;&#1086;&#1074;&#1072;&#1085;&#1080;&#1103;%20&#1080;%20&#1085;&#1072;&#1091;&#1082;&#1080;%20&#1056;&#1060;%20&#1086;&#1090;%204%20&#1089;&#1077;&#1085;&#1090;&#1103;&#1073;&#1088;&#1103;%20201.rt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ge.edu.ru/ru/main/legal-documents/federal/index.php?id_4=216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родительское собрание по вопросам проведения единого государственного экзамена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r"/>
            <a:r>
              <a:rPr lang="ru-RU" sz="3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Белозерова Ольга Вячеславовна, </a:t>
            </a:r>
          </a:p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главный специалист Управления образования </a:t>
            </a:r>
          </a:p>
          <a:p>
            <a:pPr algn="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Администрации ЗАТО г.Североморск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rgbClr val="FAC09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Продолжительность экзаменов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954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145557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(профиль), физика, информатика и ИКТ, литература, обществознание и история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55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  <a:tr h="845824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язык, химия, биология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30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  <a:tr h="13296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(база), география, иностранный язык (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письм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  <a:tr h="1329619">
                <a:tc>
                  <a:txBody>
                    <a:bodyPr/>
                    <a:lstStyle/>
                    <a:p>
                      <a:pPr algn="ctr"/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Иностранный язык (устный)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Разрешено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капиллярная или перьевая ручка с чернилами черного цвета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линейка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непрограммируемый калькулятор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непрограммируемый калькулятор и линейка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непрограммируемый калькулятор, линейка и транспортир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информации, фитнес-браслеты, «умные» часы;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 из аудитории и ППЭ экзаменационных материалов на бумажном или электронном носителях, их фотографирование;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содействия другим участникам ЕГЭ, в том числе передача им указанных средств и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Минимальные пороги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4"/>
          <a:ext cx="8229600" cy="521273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471726"/>
                <a:gridCol w="1643074"/>
                <a:gridCol w="2428892"/>
                <a:gridCol w="1685908"/>
              </a:tblGrid>
              <a:tr h="452166">
                <a:tc grid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получения аттестата: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балла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100-бальной шкале)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базового уровня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балла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5-бальной) шкале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профильного уровня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баллов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100-бальной шкале)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166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вузы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62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профильного уровня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1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01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72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166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Важно!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Вузы имеют право устанавливать свои минимальные баллы </a:t>
                      </a:r>
                    </a:p>
                    <a:p>
                      <a:pPr algn="ctr"/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 которыми будут принимать абитуриентов)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этого уровня!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Какие экзамены выбрать?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357298"/>
            <a:ext cx="8046156" cy="4768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Репетиционные экзамены в 2019/2020 учебном году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2754730"/>
              </p:ext>
            </p:extLst>
          </p:nvPr>
        </p:nvGraphicFramePr>
        <p:xfrm>
          <a:off x="457200" y="1357297"/>
          <a:ext cx="8229600" cy="3260219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400156"/>
                <a:gridCol w="3714776"/>
                <a:gridCol w="3114668"/>
              </a:tblGrid>
              <a:tr h="7664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273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26.02.2020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 (региональная апробация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390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13.03.2020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 (региональная апробация)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и </a:t>
                      </a:r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</a:t>
                      </a:r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 уровни)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273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13.05.2020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 (региональная апробация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ЕГЭ: ФИПИ – сайт федерального института педагогических измерений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285992"/>
            <a:ext cx="15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4286256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 банк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заданий ЕГЭ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rot="16200000" flipV="1">
            <a:off x="7159963" y="3552294"/>
            <a:ext cx="503455" cy="964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20" y="3429000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Открыть вкладку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2" idx="0"/>
          </p:cNvCxnSpPr>
          <p:nvPr/>
        </p:nvCxnSpPr>
        <p:spPr>
          <a:xfrm rot="5400000" flipH="1" flipV="1">
            <a:off x="1648840" y="2220352"/>
            <a:ext cx="785818" cy="1631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3768" y="2643182"/>
            <a:ext cx="1327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6" idx="1"/>
          </p:cNvCxnSpPr>
          <p:nvPr/>
        </p:nvCxnSpPr>
        <p:spPr>
          <a:xfrm rot="10800000" flipV="1">
            <a:off x="6715140" y="2997124"/>
            <a:ext cx="428628" cy="431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ЕГЭ: ФИПИ – сайт федерального института педагогических измерений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2428868"/>
            <a:ext cx="1928826" cy="235745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информационный портал ЕГЭ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071678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ege.edu.ru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сайт информационной поддержки ГИА в Мурманской области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4311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gia.edunord.ru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понятия: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ГИА-государственная итоговая аттестация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ОГЭ-основной государственный экзамен (9 класс)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ЕГЭ-единый государственный экзамен (11 класс)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ГВЭ-государственный выпускной экзамен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ОВЗ-ограниченные возможности здоровья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ППЭ-пункт проведения экзамена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ГЭК-государственная экзаменационная комиссия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РЦОИ – региональный центр обработки информации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www.severomorsk-edu.ru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28926" y="3214686"/>
            <a:ext cx="235745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50057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www.severomorsk-edu.ru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3240" y="3214686"/>
            <a:ext cx="235745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71670" y="4000504"/>
            <a:ext cx="2057408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Региональная информационная поддержка по вопросам ЕГЭ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Решетова Ольга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Зевсовна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Главный специалист отдела общего, дополнительного образования и воспитания Министерства образования и науки Мурманской области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(8152) 44-56-37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Федотов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митрий Анатольевич,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ГАУДПО МО директор 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Регионального центра обработки информации</a:t>
            </a:r>
          </a:p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(8152) 40-07-55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информационная поддержка по вопросам ЕГЭ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Белозерова Ольга Вячеславовна,</a:t>
            </a:r>
          </a:p>
          <a:p>
            <a:pPr algn="ctr"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Главный специалист Управления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образования администрации ЗАТО г.Североморск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4-95-63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Клыкова Марина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Байраковна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МБУО «Информационно-методический центр»</a:t>
            </a:r>
          </a:p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5-44-14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2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21769" y="428604"/>
            <a:ext cx="3500462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5852" y="1643050"/>
            <a:ext cx="1928826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60" y="1643050"/>
            <a:ext cx="1929600" cy="11430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78827" y="4714884"/>
            <a:ext cx="4786346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выпускной экзамен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(инвалиды, дети-инвалиды, дети учащиеся с ОВЗ)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ПМПК или МСЭ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3429000"/>
            <a:ext cx="250033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3429000"/>
            <a:ext cx="2643752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государственный экзамен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4" idx="2"/>
            <a:endCxn id="13" idx="3"/>
          </p:cNvCxnSpPr>
          <p:nvPr/>
        </p:nvCxnSpPr>
        <p:spPr>
          <a:xfrm rot="5400000">
            <a:off x="3625447" y="1303719"/>
            <a:ext cx="535785" cy="1357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14" idx="1"/>
          </p:cNvCxnSpPr>
          <p:nvPr/>
        </p:nvCxnSpPr>
        <p:spPr>
          <a:xfrm rot="16200000" flipH="1">
            <a:off x="5036347" y="1250141"/>
            <a:ext cx="500066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2"/>
            <a:endCxn id="18" idx="0"/>
          </p:cNvCxnSpPr>
          <p:nvPr/>
        </p:nvCxnSpPr>
        <p:spPr>
          <a:xfrm rot="5400000">
            <a:off x="1750199" y="2928934"/>
            <a:ext cx="57150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7" idx="0"/>
          </p:cNvCxnSpPr>
          <p:nvPr/>
        </p:nvCxnSpPr>
        <p:spPr>
          <a:xfrm rot="16200000" flipH="1">
            <a:off x="2482438" y="2625322"/>
            <a:ext cx="1857388" cy="2321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2"/>
            <a:endCxn id="19" idx="0"/>
          </p:cNvCxnSpPr>
          <p:nvPr/>
        </p:nvCxnSpPr>
        <p:spPr>
          <a:xfrm rot="16200000" flipH="1">
            <a:off x="6858346" y="2893272"/>
            <a:ext cx="642942" cy="4285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2"/>
            <a:endCxn id="17" idx="0"/>
          </p:cNvCxnSpPr>
          <p:nvPr/>
        </p:nvCxnSpPr>
        <p:spPr>
          <a:xfrm rot="5400000">
            <a:off x="4804367" y="2553691"/>
            <a:ext cx="1928826" cy="2393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документы ЕГЭ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от 29 декабря 2012 года № 273 – ФЗ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07.11.2018 № 190/1512 «Об утверждении Порядка проведения государственной итоговой аттестации по образовательным программам среднего общего образования»;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04.09.2014 №1204 «Об утверждении перечня вступительных испытаний при приеме на обучение по образовательным программам высшего образования – программам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u="sng" dirty="0" smtClean="0">
              <a:ln w="10160">
                <a:solidFill>
                  <a:schemeClr val="accent1"/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единого государственного экзамена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 ЕГЭ допускаются выпускники текущего года: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имеющие академической задолженности;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полном объёме выполнившие учебный план;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спешно написавшие итоговое сочинение (изложение) –   4 декабря 2019 года (или пересдавшие 5 февраля, 6 мая 2020 года).</a:t>
            </a:r>
          </a:p>
        </p:txBody>
      </p:sp>
    </p:spTree>
    <p:extLst>
      <p:ext uri="{BB962C8B-B14F-4D97-AF65-F5344CB8AC3E}">
        <p14:creationId xmlns:p14="http://schemas.microsoft.com/office/powerpoint/2010/main" xmlns="" val="39325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Итоговое сочинение (изложение) – ИС(И)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071678"/>
            <a:ext cx="3787200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Пишут в своей школе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Продолжительность написания: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часа 55 мин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071678"/>
            <a:ext cx="3787200" cy="9286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Темы сочинения будут известны в день написания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3143248"/>
            <a:ext cx="3787200" cy="10715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проводится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муниципальной комиссией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3143248"/>
            <a:ext cx="3857652" cy="10715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Результатом написания итогового сочинения (изложения)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«зачет» или «незачет»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1071546"/>
            <a:ext cx="3643338" cy="9286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декабря 2019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05 февраля 2020; 06 мая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4357694"/>
            <a:ext cx="4643470" cy="164307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Получившие «незачет» или не явившиеся по уважительной причине на сочинение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декабря будут писать  сочинение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февраля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МБОУ «Гимназия № 1»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Подача заявления на участие в ЕГЭ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Обязательные предметы для получения документа об образовании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1488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1397038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</a:p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экзамена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(базовый или профильный уровень)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8080"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ГВЭ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экзамена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29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 по выбору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                           </a:t>
                      </a: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lvl="0" algn="ctr"/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</a:p>
                    <a:p>
                      <a:pPr lvl="0"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Расписание ЕГЭ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4902331"/>
              </p:ext>
            </p:extLst>
          </p:nvPr>
        </p:nvGraphicFramePr>
        <p:xfrm>
          <a:off x="500034" y="980440"/>
          <a:ext cx="8429684" cy="554197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143008"/>
                <a:gridCol w="2643206"/>
                <a:gridCol w="1214446"/>
                <a:gridCol w="342902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Досрочный  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20.03.2020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География, литература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25.05.2020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География, литература, информатика и ИКТ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23.03.2020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28.05.2020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27.03.2020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(база и профиль)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(база и профиль)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30.03.2020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письм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.), биология, физика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физика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01.04.2020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(устно)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химия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03.04.2020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Обществознание,</a:t>
                      </a:r>
                      <a:r>
                        <a:rPr lang="ru-RU" sz="14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информатика и ИКТ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(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письм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.),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биология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06.04.2020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химия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 (устно)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08.04, 10.04, 13.04.2020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дни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 этап (сентябрь)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(база и профиль) - резерв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849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04.09.2020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19.06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- 29.06.2020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экзамены по выбору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400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07.09.2020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(база)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24.06.2020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математика (база, профиль)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22.09.2020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Резервный день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994</Words>
  <Application>Microsoft Office PowerPoint</Application>
  <PresentationFormat>Экран (4:3)</PresentationFormat>
  <Paragraphs>232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родительское собрание по вопросам проведения единого государственного экзамена</vt:lpstr>
      <vt:lpstr>Основные понятия:</vt:lpstr>
      <vt:lpstr>Слайд 3</vt:lpstr>
      <vt:lpstr>Нормативные документы ЕГЭ</vt:lpstr>
      <vt:lpstr>Участники единого государственного экзамена</vt:lpstr>
      <vt:lpstr>Итоговое сочинение (изложение) – ИС(И)</vt:lpstr>
      <vt:lpstr>Подача заявления на участие в ЕГЭ</vt:lpstr>
      <vt:lpstr>Обязательные предметы для получения документа об образовании</vt:lpstr>
      <vt:lpstr>Расписание ЕГЭ</vt:lpstr>
      <vt:lpstr>Продолжительность экзаменов</vt:lpstr>
      <vt:lpstr>Разрешено</vt:lpstr>
      <vt:lpstr>Запрещено</vt:lpstr>
      <vt:lpstr>Минимальные пороги</vt:lpstr>
      <vt:lpstr>Какие экзамены выбрать?</vt:lpstr>
      <vt:lpstr>Репетиционные экзамены в 2019/2020 учебном году</vt:lpstr>
      <vt:lpstr>Подготовка к ЕГЭ: ФИПИ – сайт федерального института педагогических измерений</vt:lpstr>
      <vt:lpstr>Подготовка к ЕГЭ: ФИПИ – сайт федерального института педагогических измерений</vt:lpstr>
      <vt:lpstr>Официальный информационный портал ЕГЭ</vt:lpstr>
      <vt:lpstr>Официальный сайт информационной поддержки ГИА в Мурманской области</vt:lpstr>
      <vt:lpstr>Сайт Управления образования администрации  ЗАТО г.Североморск</vt:lpstr>
      <vt:lpstr>Сайт Управления образования администрации  ЗАТО г.Североморск</vt:lpstr>
      <vt:lpstr>Сайт Управления образования администрации  ЗАТО г.Североморск</vt:lpstr>
      <vt:lpstr>Региональная информационная поддержка по вопросам ЕГЭ</vt:lpstr>
      <vt:lpstr>Муниципальная информационная поддержка по вопросам ЕГЭ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klikova</dc:creator>
  <cp:lastModifiedBy>Admin</cp:lastModifiedBy>
  <cp:revision>147</cp:revision>
  <dcterms:created xsi:type="dcterms:W3CDTF">2016-10-24T06:31:00Z</dcterms:created>
  <dcterms:modified xsi:type="dcterms:W3CDTF">2020-01-23T15:27:46Z</dcterms:modified>
</cp:coreProperties>
</file>