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324" r:id="rId5"/>
    <p:sldId id="258" r:id="rId6"/>
    <p:sldId id="307" r:id="rId7"/>
    <p:sldId id="309" r:id="rId8"/>
    <p:sldId id="260" r:id="rId9"/>
    <p:sldId id="268" r:id="rId10"/>
    <p:sldId id="321" r:id="rId11"/>
    <p:sldId id="322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3" r:id="rId20"/>
    <p:sldId id="277" r:id="rId21"/>
    <p:sldId id="278" r:id="rId22"/>
    <p:sldId id="276" r:id="rId23"/>
    <p:sldId id="275" r:id="rId24"/>
    <p:sldId id="283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C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4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614DE-64BF-4B33-B5E0-B628103179E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84FA09-145D-4151-8A6F-2AB71D921AE7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марта включительно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56A947D-BE28-4068-8A4B-9EE64E0AEA4B}" type="parTrans" cxnId="{9EB5F657-247A-4841-B8AD-8A55F9196BD1}">
      <dgm:prSet/>
      <dgm:spPr/>
      <dgm:t>
        <a:bodyPr/>
        <a:lstStyle/>
        <a:p>
          <a:endParaRPr lang="ru-RU"/>
        </a:p>
      </dgm:t>
    </dgm:pt>
    <dgm:pt modelId="{3F1E6693-1DF6-42BF-82F5-77627FE83AEA}" type="sibTrans" cxnId="{9EB5F657-247A-4841-B8AD-8A55F9196BD1}">
      <dgm:prSet/>
      <dgm:spPr/>
      <dgm:t>
        <a:bodyPr/>
        <a:lstStyle/>
        <a:p>
          <a:endParaRPr lang="ru-RU"/>
        </a:p>
      </dgm:t>
    </dgm:pt>
    <dgm:pt modelId="{52E46DFC-186D-4766-B110-CD50D9728D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выбор учебных предметов и форма итоговой аттестации – ОГЭ или ГВЭ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dirty="0"/>
        </a:p>
      </dgm:t>
    </dgm:pt>
    <dgm:pt modelId="{D4A8BA17-5D75-48BB-BF2A-3A87480B0812}" type="parTrans" cxnId="{0678523B-09AE-47DB-9C75-B211A3FCBCD9}">
      <dgm:prSet/>
      <dgm:spPr/>
      <dgm:t>
        <a:bodyPr/>
        <a:lstStyle/>
        <a:p>
          <a:endParaRPr lang="ru-RU"/>
        </a:p>
      </dgm:t>
    </dgm:pt>
    <dgm:pt modelId="{9ACA4AA6-5099-4517-B599-B018FA08BE78}" type="sibTrans" cxnId="{0678523B-09AE-47DB-9C75-B211A3FCBCD9}">
      <dgm:prSet/>
      <dgm:spPr/>
      <dgm:t>
        <a:bodyPr/>
        <a:lstStyle/>
        <a:p>
          <a:endParaRPr lang="ru-RU"/>
        </a:p>
      </dgm:t>
    </dgm:pt>
    <dgm:pt modelId="{A061C3BD-E15B-4E1D-8E72-BB5BFE1301F3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марта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D718353-9B77-4426-8147-2267C5DD0EDA}" type="parTrans" cxnId="{8BE90762-6D0C-43A4-B7D3-A5C107139F7E}">
      <dgm:prSet/>
      <dgm:spPr/>
      <dgm:t>
        <a:bodyPr/>
        <a:lstStyle/>
        <a:p>
          <a:endParaRPr lang="ru-RU"/>
        </a:p>
      </dgm:t>
    </dgm:pt>
    <dgm:pt modelId="{77E816F0-FC4C-4D10-B1BE-4B22A4C6989B}" type="sibTrans" cxnId="{8BE90762-6D0C-43A4-B7D3-A5C107139F7E}">
      <dgm:prSet/>
      <dgm:spPr/>
      <dgm:t>
        <a:bodyPr/>
        <a:lstStyle/>
        <a:p>
          <a:endParaRPr lang="ru-RU"/>
        </a:p>
      </dgm:t>
    </dgm:pt>
    <dgm:pt modelId="{97E5FB8C-ACBF-4311-8578-4663B8E69F2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800" dirty="0"/>
        </a:p>
      </dgm:t>
    </dgm:pt>
    <dgm:pt modelId="{CA3479C5-453F-4A7B-868B-F5CE5D2F1572}" type="parTrans" cxnId="{E46B09C5-2EF0-4BBF-9A59-AC27B45903CA}">
      <dgm:prSet/>
      <dgm:spPr/>
      <dgm:t>
        <a:bodyPr/>
        <a:lstStyle/>
        <a:p>
          <a:endParaRPr lang="ru-RU"/>
        </a:p>
      </dgm:t>
    </dgm:pt>
    <dgm:pt modelId="{5342DB7F-0C17-4E99-9968-AAE188D5FC00}" type="sibTrans" cxnId="{E46B09C5-2EF0-4BBF-9A59-AC27B45903CA}">
      <dgm:prSet/>
      <dgm:spPr/>
      <dgm:t>
        <a:bodyPr/>
        <a:lstStyle/>
        <a:p>
          <a:endParaRPr lang="ru-RU"/>
        </a:p>
      </dgm:t>
    </dgm:pt>
    <dgm:pt modelId="{FDB02F19-C88A-48A6-876E-9294207B6633}" type="pres">
      <dgm:prSet presAssocID="{4CC614DE-64BF-4B33-B5E0-B628103179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D7053-F786-4477-8E7C-220286F79CBD}" type="pres">
      <dgm:prSet presAssocID="{5684FA09-145D-4151-8A6F-2AB71D921AE7}" presName="linNode" presStyleCnt="0"/>
      <dgm:spPr/>
    </dgm:pt>
    <dgm:pt modelId="{D1E7B6AC-6602-44A7-9D52-628C80858D96}" type="pres">
      <dgm:prSet presAssocID="{5684FA09-145D-4151-8A6F-2AB71D921AE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CDFE-03DE-4434-BCF0-C2857DECB80B}" type="pres">
      <dgm:prSet presAssocID="{5684FA09-145D-4151-8A6F-2AB71D921AE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EC4A-41E7-4856-82B4-31B5D2144659}" type="pres">
      <dgm:prSet presAssocID="{3F1E6693-1DF6-42BF-82F5-77627FE83AEA}" presName="sp" presStyleCnt="0"/>
      <dgm:spPr/>
    </dgm:pt>
    <dgm:pt modelId="{AF73061F-EFDF-4FB9-A15B-5B1E904BC360}" type="pres">
      <dgm:prSet presAssocID="{A061C3BD-E15B-4E1D-8E72-BB5BFE1301F3}" presName="linNode" presStyleCnt="0"/>
      <dgm:spPr/>
    </dgm:pt>
    <dgm:pt modelId="{E30B0990-29B2-420C-9D5A-B0A6762DB49B}" type="pres">
      <dgm:prSet presAssocID="{A061C3BD-E15B-4E1D-8E72-BB5BFE1301F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0AAF2-EDB2-496D-B5F4-3114D0EC498C}" type="pres">
      <dgm:prSet presAssocID="{A061C3BD-E15B-4E1D-8E72-BB5BFE1301F3}" presName="descendantText" presStyleLbl="alignAccFollowNode1" presStyleIdx="1" presStyleCnt="2" custScaleY="101008" custLinFactNeighborX="2082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5F657-247A-4841-B8AD-8A55F9196BD1}" srcId="{4CC614DE-64BF-4B33-B5E0-B628103179E5}" destId="{5684FA09-145D-4151-8A6F-2AB71D921AE7}" srcOrd="0" destOrd="0" parTransId="{D56A947D-BE28-4068-8A4B-9EE64E0AEA4B}" sibTransId="{3F1E6693-1DF6-42BF-82F5-77627FE83AEA}"/>
    <dgm:cxn modelId="{AD9CDE8D-817E-4201-A05E-C340818BC592}" type="presOf" srcId="{4CC614DE-64BF-4B33-B5E0-B628103179E5}" destId="{FDB02F19-C88A-48A6-876E-9294207B6633}" srcOrd="0" destOrd="0" presId="urn:microsoft.com/office/officeart/2005/8/layout/vList5"/>
    <dgm:cxn modelId="{0678523B-09AE-47DB-9C75-B211A3FCBCD9}" srcId="{5684FA09-145D-4151-8A6F-2AB71D921AE7}" destId="{52E46DFC-186D-4766-B110-CD50D9728D9B}" srcOrd="0" destOrd="0" parTransId="{D4A8BA17-5D75-48BB-BF2A-3A87480B0812}" sibTransId="{9ACA4AA6-5099-4517-B599-B018FA08BE78}"/>
    <dgm:cxn modelId="{E46B09C5-2EF0-4BBF-9A59-AC27B45903CA}" srcId="{A061C3BD-E15B-4E1D-8E72-BB5BFE1301F3}" destId="{97E5FB8C-ACBF-4311-8578-4663B8E69F2F}" srcOrd="0" destOrd="0" parTransId="{CA3479C5-453F-4A7B-868B-F5CE5D2F1572}" sibTransId="{5342DB7F-0C17-4E99-9968-AAE188D5FC00}"/>
    <dgm:cxn modelId="{5CF004CC-BBED-4183-BC3C-767401858F7F}" type="presOf" srcId="{97E5FB8C-ACBF-4311-8578-4663B8E69F2F}" destId="{C0F0AAF2-EDB2-496D-B5F4-3114D0EC498C}" srcOrd="0" destOrd="0" presId="urn:microsoft.com/office/officeart/2005/8/layout/vList5"/>
    <dgm:cxn modelId="{8BE90762-6D0C-43A4-B7D3-A5C107139F7E}" srcId="{4CC614DE-64BF-4B33-B5E0-B628103179E5}" destId="{A061C3BD-E15B-4E1D-8E72-BB5BFE1301F3}" srcOrd="1" destOrd="0" parTransId="{AD718353-9B77-4426-8147-2267C5DD0EDA}" sibTransId="{77E816F0-FC4C-4D10-B1BE-4B22A4C6989B}"/>
    <dgm:cxn modelId="{D25602EA-8170-457D-B15F-A8A7FB86F84A}" type="presOf" srcId="{A061C3BD-E15B-4E1D-8E72-BB5BFE1301F3}" destId="{E30B0990-29B2-420C-9D5A-B0A6762DB49B}" srcOrd="0" destOrd="0" presId="urn:microsoft.com/office/officeart/2005/8/layout/vList5"/>
    <dgm:cxn modelId="{308DD495-D7A0-41CC-97DC-D30A5627A4E2}" type="presOf" srcId="{52E46DFC-186D-4766-B110-CD50D9728D9B}" destId="{A225CDFE-03DE-4434-BCF0-C2857DECB80B}" srcOrd="0" destOrd="0" presId="urn:microsoft.com/office/officeart/2005/8/layout/vList5"/>
    <dgm:cxn modelId="{919CF70A-9CC9-469D-B3B3-68D19C123452}" type="presOf" srcId="{5684FA09-145D-4151-8A6F-2AB71D921AE7}" destId="{D1E7B6AC-6602-44A7-9D52-628C80858D96}" srcOrd="0" destOrd="0" presId="urn:microsoft.com/office/officeart/2005/8/layout/vList5"/>
    <dgm:cxn modelId="{AA745C41-DD1E-402A-90F9-5A1ADF11FE5A}" type="presParOf" srcId="{FDB02F19-C88A-48A6-876E-9294207B6633}" destId="{CBDD7053-F786-4477-8E7C-220286F79CBD}" srcOrd="0" destOrd="0" presId="urn:microsoft.com/office/officeart/2005/8/layout/vList5"/>
    <dgm:cxn modelId="{70BF3F0C-D912-4719-83DB-0977418DCE50}" type="presParOf" srcId="{CBDD7053-F786-4477-8E7C-220286F79CBD}" destId="{D1E7B6AC-6602-44A7-9D52-628C80858D96}" srcOrd="0" destOrd="0" presId="urn:microsoft.com/office/officeart/2005/8/layout/vList5"/>
    <dgm:cxn modelId="{32231667-8BC2-49E2-A051-07B501EB1508}" type="presParOf" srcId="{CBDD7053-F786-4477-8E7C-220286F79CBD}" destId="{A225CDFE-03DE-4434-BCF0-C2857DECB80B}" srcOrd="1" destOrd="0" presId="urn:microsoft.com/office/officeart/2005/8/layout/vList5"/>
    <dgm:cxn modelId="{D4E4FFAC-E1B7-455B-8E6C-4759BAF42753}" type="presParOf" srcId="{FDB02F19-C88A-48A6-876E-9294207B6633}" destId="{1B95EC4A-41E7-4856-82B4-31B5D2144659}" srcOrd="1" destOrd="0" presId="urn:microsoft.com/office/officeart/2005/8/layout/vList5"/>
    <dgm:cxn modelId="{5C739655-8BE1-4EC5-9593-5725E45BA38F}" type="presParOf" srcId="{FDB02F19-C88A-48A6-876E-9294207B6633}" destId="{AF73061F-EFDF-4FB9-A15B-5B1E904BC360}" srcOrd="2" destOrd="0" presId="urn:microsoft.com/office/officeart/2005/8/layout/vList5"/>
    <dgm:cxn modelId="{B775B6A8-CC01-4F52-A38E-EDBEE606A59E}" type="presParOf" srcId="{AF73061F-EFDF-4FB9-A15B-5B1E904BC360}" destId="{E30B0990-29B2-420C-9D5A-B0A6762DB49B}" srcOrd="0" destOrd="0" presId="urn:microsoft.com/office/officeart/2005/8/layout/vList5"/>
    <dgm:cxn modelId="{C0392B18-67C7-4B12-B4A4-4F8EE4FEC34D}" type="presParOf" srcId="{AF73061F-EFDF-4FB9-A15B-5B1E904BC360}" destId="{C0F0AAF2-EDB2-496D-B5F4-3114D0EC4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CDFE-03DE-4434-BCF0-C2857DECB80B}">
      <dsp:nvSpPr>
        <dsp:cNvPr id="0" name=""/>
        <dsp:cNvSpPr/>
      </dsp:nvSpPr>
      <dsp:spPr>
        <a:xfrm rot="5400000">
          <a:off x="4654778" y="-1456725"/>
          <a:ext cx="1882699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выбор учебных предметов и форма итоговой аттестации – ОГЭ или ГВЭ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sz="2000" kern="1200" dirty="0"/>
        </a:p>
      </dsp:txBody>
      <dsp:txXfrm rot="-5400000">
        <a:off x="2962656" y="327303"/>
        <a:ext cx="5175038" cy="1698887"/>
      </dsp:txXfrm>
    </dsp:sp>
    <dsp:sp modelId="{D1E7B6AC-6602-44A7-9D52-628C80858D96}">
      <dsp:nvSpPr>
        <dsp:cNvPr id="0" name=""/>
        <dsp:cNvSpPr/>
      </dsp:nvSpPr>
      <dsp:spPr>
        <a:xfrm>
          <a:off x="0" y="58"/>
          <a:ext cx="2962656" cy="23533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 марта включительно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82" y="114940"/>
        <a:ext cx="2732892" cy="2123610"/>
      </dsp:txXfrm>
    </dsp:sp>
    <dsp:sp modelId="{C0F0AAF2-EDB2-496D-B5F4-3114D0EC498C}">
      <dsp:nvSpPr>
        <dsp:cNvPr id="0" name=""/>
        <dsp:cNvSpPr/>
      </dsp:nvSpPr>
      <dsp:spPr>
        <a:xfrm rot="5400000">
          <a:off x="4645289" y="909658"/>
          <a:ext cx="1901677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800" kern="1200" dirty="0"/>
        </a:p>
      </dsp:txBody>
      <dsp:txXfrm rot="-5400000">
        <a:off x="2962656" y="2685123"/>
        <a:ext cx="5174112" cy="1716013"/>
      </dsp:txXfrm>
    </dsp:sp>
    <dsp:sp modelId="{E30B0990-29B2-420C-9D5A-B0A6762DB49B}">
      <dsp:nvSpPr>
        <dsp:cNvPr id="0" name=""/>
        <dsp:cNvSpPr/>
      </dsp:nvSpPr>
      <dsp:spPr>
        <a:xfrm>
          <a:off x="0" y="2471102"/>
          <a:ext cx="2962656" cy="235337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 марта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882" y="2585984"/>
        <a:ext cx="2732892" cy="212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B3A6-DE84-496D-A532-F6C427980B8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ru/main/legal-documents/federal/index.php?id_4=2163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ru/main/legal-documents/federal/index.php?id_4=216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родительское собрание по вопросам проведения основного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Белозерова Ольга Вячеславовна, 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главный специалист Управления образования администрации ЗАТО г.Североморск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в 10 класс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Поступление в 10 класс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Постановление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Мурманской области от 03.03.2014 № 100-ПП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«Об утверждении Порядка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индивидуального отбора при приеме либо переводе учащихся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1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9997161"/>
              </p:ext>
            </p:extLst>
          </p:nvPr>
        </p:nvGraphicFramePr>
        <p:xfrm>
          <a:off x="500034" y="1196751"/>
          <a:ext cx="8229600" cy="6270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7280"/>
                <a:gridCol w="2886124"/>
                <a:gridCol w="4086196"/>
              </a:tblGrid>
              <a:tr h="4066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2019/2020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экзамены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9284">
                <a:tc rowSpan="4"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Естествен-</a:t>
                      </a:r>
                    </a:p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нонаучный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Физико-математический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физика; информатика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584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Химико-биологический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химия; 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584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физика; информатика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7514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Естественнонаучный (МБОУ «Гимназия № 1»)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химия; 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Гуманитарн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Гуманитарный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(МБОУ «Гимназия № 1»)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обществознание; английский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язык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Социально-экономич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Социально-экономический (МБОУСОШ № 7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№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12)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12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Технологический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Информационно-технологический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(МБОУСОШ № 12)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физика; информатика и ИКТ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4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Технологический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(МБОУ «Гимназия № 1»)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7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МБОУСОШ № 1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2, 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7, 8,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9, 10, </a:t>
                      </a:r>
                      <a:r>
                        <a:rPr lang="ru-RU" sz="1800" baseline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литература, история, обществознание, география, иностранный язык, химия, физика, биология, информатика и ИКТ </a:t>
                      </a:r>
                      <a:endParaRPr lang="ru-RU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Перечень предметов,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будут учитываться при комплектовании профильных 10 классов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Расписание ОГЭ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4254310"/>
              </p:ext>
            </p:extLst>
          </p:nvPr>
        </p:nvGraphicFramePr>
        <p:xfrm>
          <a:off x="428596" y="740874"/>
          <a:ext cx="8462174" cy="583945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147413"/>
                <a:gridCol w="2599853"/>
                <a:gridCol w="1116218"/>
                <a:gridCol w="3598690"/>
              </a:tblGrid>
              <a:tr h="367528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Досрочный 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5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21.04.2020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22.05.2020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20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24.04.2020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История, физика, биология, химия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35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27.04.2020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химия,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литература, обществознание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химия, география, обществознание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8146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06.05.2020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История, биология, физика, география, иностранные языки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1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02.06.2020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3556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05.06.2020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Физика, информатика и ИКТ, литература, география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6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09.06.2020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3556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информатика и ИКТ, обществознание, химия, литература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20.06.2020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Резерв:  по всем предметам (за исключением русского языка и математики)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22.06.2020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Резерв:  русский язык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5927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история, биология, физика, география, иностранные языки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23.06.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Резерв: по всем предметам (за исключением русского языка и математики)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24.06.2020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16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15.05.2020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25.06.2020</a:t>
                      </a:r>
                    </a:p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30.06.2020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Резерв: по всем предметам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219158"/>
              </p:ext>
            </p:extLst>
          </p:nvPr>
        </p:nvGraphicFramePr>
        <p:xfrm>
          <a:off x="467545" y="1588995"/>
          <a:ext cx="8280919" cy="469553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211670"/>
                <a:gridCol w="4069249"/>
              </a:tblGrid>
              <a:tr h="1154916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86563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9955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 30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6361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капиллярная ручка с чернилами черного цвета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орфографический словарь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линейка, непрограммируемый калькулятор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линейка, непрограммируемый калькулятор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географические атласы для 7, 8 и 9 классов, непрограммируемый калькулятор,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орфографический словарь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содействия другим участникам ОГЭ, в том числе передача им указанных средств и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Минимальные пороги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0908819"/>
              </p:ext>
            </p:extLst>
          </p:nvPr>
        </p:nvGraphicFramePr>
        <p:xfrm>
          <a:off x="457200" y="1071544"/>
          <a:ext cx="8229600" cy="481080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45216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 об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основном общем образовании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баллов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баллов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6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000" b="1" smtClean="0"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Репетиционные экзамены в 2019/2020 учебном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4202100"/>
              </p:ext>
            </p:extLst>
          </p:nvPr>
        </p:nvGraphicFramePr>
        <p:xfrm>
          <a:off x="500034" y="1571612"/>
          <a:ext cx="8229600" cy="175759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400156"/>
                <a:gridCol w="3929090"/>
                <a:gridCol w="2900354"/>
              </a:tblGrid>
              <a:tr h="81417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717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04.03.2020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717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Март 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3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апелляции: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нарушении Порядка проведения ГИА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подает в день проведения экзамена по соответствующему учебному предмету члену ГЭК,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покидая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несогласии с выставленными баллами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(заявление подается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подается в течение двух рабочих дней)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Повторное прохождение ГИА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ГИА, получившие неудовлетворительные результаты не более чем по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предметам (для детей с ОВЗ и инвалидов – по одному обязательному предмету);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участники, не явившиеся на экзамены по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уважительным причинам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(болезнь), подтвержденные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частники ГИА,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экзаменационной работы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причинам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ГИА, чьи результаты были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аннулированы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решению председателя ГЭК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2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ГИА-государственная итоговая аттестация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ОГЭ – основной государственный экзамен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– единый государственный экзамен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ГВЭ-государственный выпускной экзамен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 – ограниченные возможности здоровья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ППЭ-пункт проведения экзамена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ГЭК- государственная экзаменационная комиссия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 – контрольно-измерительные материалы</a:t>
            </a:r>
          </a:p>
          <a:p>
            <a:pPr algn="just"/>
            <a:endParaRPr lang="ru-RU" u="sng" dirty="0" smtClean="0">
              <a:ln w="10160">
                <a:solidFill>
                  <a:schemeClr val="accent1"/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28736"/>
            <a:ext cx="8046156" cy="4697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ОГЭ: ФИПИ – сайт федерального института педагогических измерений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1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4005064"/>
            <a:ext cx="17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банк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Заданий ОГЭ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7178771" y="3198492"/>
            <a:ext cx="503455" cy="964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3214686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Открыть вкладку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2330534" y="2070066"/>
            <a:ext cx="785818" cy="1631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ОГЭ: ФИПИ – сайт федерального института педагогических измерений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619672" y="2996952"/>
            <a:ext cx="2736304" cy="16561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информационный портал ОГЭ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gia.edu.ru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47" y="1628800"/>
            <a:ext cx="72432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35730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gia.edu.ru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 информационной поддержки ГИА в Мурманской области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gia.edunord.ru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46156" cy="4900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50057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www.severomorsk-edu.ru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3214686"/>
            <a:ext cx="235745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информационная поддержка по вопросам ОГЭ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Белозерова Ольга Вячеславовна,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специалист Управления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образования администрации ЗАТО г.Североморск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4-95-63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Захарова Ирина Владимировна,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МБУО «Информационно-методический центр»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4-47-91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21769" y="428604"/>
            <a:ext cx="3500462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1643050"/>
            <a:ext cx="1928826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1714488"/>
            <a:ext cx="192960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8827" y="4714884"/>
            <a:ext cx="4786346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(инвалиды, дети-инвалиды, дети учащиеся с ОВЗ)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 или МСЭ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3214686"/>
            <a:ext cx="2357454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3214686"/>
            <a:ext cx="235800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государственный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4" idx="2"/>
            <a:endCxn id="13" idx="3"/>
          </p:cNvCxnSpPr>
          <p:nvPr/>
        </p:nvCxnSpPr>
        <p:spPr>
          <a:xfrm rot="5400000">
            <a:off x="3768323" y="1232281"/>
            <a:ext cx="678661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4" idx="1"/>
          </p:cNvCxnSpPr>
          <p:nvPr/>
        </p:nvCxnSpPr>
        <p:spPr>
          <a:xfrm rot="16200000" flipH="1">
            <a:off x="4625579" y="1303719"/>
            <a:ext cx="750099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8" idx="0"/>
          </p:cNvCxnSpPr>
          <p:nvPr/>
        </p:nvCxnSpPr>
        <p:spPr>
          <a:xfrm rot="5400000">
            <a:off x="1821637" y="2357430"/>
            <a:ext cx="785818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7" idx="0"/>
          </p:cNvCxnSpPr>
          <p:nvPr/>
        </p:nvCxnSpPr>
        <p:spPr>
          <a:xfrm rot="16200000" flipH="1">
            <a:off x="2482438" y="2625322"/>
            <a:ext cx="2286016" cy="1893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19" idx="0"/>
          </p:cNvCxnSpPr>
          <p:nvPr/>
        </p:nvCxnSpPr>
        <p:spPr>
          <a:xfrm rot="16200000" flipH="1">
            <a:off x="6572594" y="2321768"/>
            <a:ext cx="714380" cy="10714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17" idx="0"/>
          </p:cNvCxnSpPr>
          <p:nvPr/>
        </p:nvCxnSpPr>
        <p:spPr>
          <a:xfrm rot="5400000">
            <a:off x="4375739" y="2696567"/>
            <a:ext cx="2214578" cy="1822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0ГЭ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от 29 декабря 2012 года № 273 – ФЗ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РФ и Федеральной службы по надзору в сфере образования и науки от 07.11.2018 №189/1513 «Об утверждении Порядка проведения государственной итоговой аттестации по образовательным программам основного общего образования». 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u="sng" dirty="0" smtClean="0">
              <a:ln w="10160">
                <a:solidFill>
                  <a:schemeClr val="accent1"/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основного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 ОГЭ допускаются выпускники текущего года:</a:t>
            </a:r>
          </a:p>
          <a:p>
            <a:pPr>
              <a:buNone/>
            </a:pPr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имеющие академической задолженности;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полном объёме выполнившие учебный план (имеющие годовые отметки по всем учебным предметам учебного плана за 9 класс не ниже удовлетворительных);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имеющие «зачет» за итоговое собеседование по русскому языку.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9208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1988840"/>
            <a:ext cx="378621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в 09:00. Пишут в своей школе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708920"/>
            <a:ext cx="3787200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мин на 1 ученика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3356992"/>
            <a:ext cx="3787200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осуществляется экспертом в аудитории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077072"/>
            <a:ext cx="3818704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 – 20. Результатом итогового собеседования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«зачет»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(от 10 баллов) или «незачет»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5445224"/>
            <a:ext cx="5832648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Дополнительные сроки проведения итогового собеседования: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марта 2020 года (вторая среда марта)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мая 2020 года (первый рабочий понедельник мая)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2071678"/>
            <a:ext cx="4143404" cy="32147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Мурманской области от 26.12.2019 № 1902 «Об утверждении Порядка  организации, проведения и проверки итогового собеседования по русскому языку для обучающихся по образовательным программам основного общего образования на территории Мурманской области в 2019/2020 учебном году»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268760"/>
            <a:ext cx="7200800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февраля 2020 года (вторая среда февраля)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обучающийся подает заявление в школе за 2 недели (до 29.01.2020)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собеседования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1. Чтение текста вслух;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 Подробный пересказ текста с включением высказывания;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3. Монолог (10 высказываний на определенную тему);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4. Диалог (ответить на вопросы экзаменатора-собеседника);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Подача заявления на участие в ОГЭ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получения документа об образовании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4959215"/>
              </p:ext>
            </p:extLst>
          </p:nvPr>
        </p:nvGraphicFramePr>
        <p:xfrm>
          <a:off x="457200" y="1600201"/>
          <a:ext cx="8229600" cy="4923349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16108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16108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экзамена по выбору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ИКТ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1697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</a:p>
                    <a:p>
                      <a:pPr lvl="0" algn="ctr"/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1218</Words>
  <Application>Microsoft Office PowerPoint</Application>
  <PresentationFormat>Экран (4:3)</PresentationFormat>
  <Paragraphs>264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родительское собрание по вопросам проведения основного государственного экзамена</vt:lpstr>
      <vt:lpstr>Основные понятия</vt:lpstr>
      <vt:lpstr>Слайд 3</vt:lpstr>
      <vt:lpstr>Нормативные документы 0ГЭ</vt:lpstr>
      <vt:lpstr>Участники основного государственного экзамена</vt:lpstr>
      <vt:lpstr>Итоговое собеседование по русскому языку</vt:lpstr>
      <vt:lpstr>Структура собеседования</vt:lpstr>
      <vt:lpstr>Подача заявления на участие в ОГЭ</vt:lpstr>
      <vt:lpstr>Для получения документа об образовании</vt:lpstr>
      <vt:lpstr>Поступление в 10 класс</vt:lpstr>
      <vt:lpstr> Перечень предметов, результаты которых будут учитываться при комплектовании профильных 10 классов   </vt:lpstr>
      <vt:lpstr>Расписание ОГЭ</vt:lpstr>
      <vt:lpstr>Продолжительность экзаменов</vt:lpstr>
      <vt:lpstr>Разрешено</vt:lpstr>
      <vt:lpstr>Запрещено</vt:lpstr>
      <vt:lpstr>Минимальные пороги</vt:lpstr>
      <vt:lpstr>Репетиционные экзамены в 2019/2020 учебном году</vt:lpstr>
      <vt:lpstr>Формы апелляции:</vt:lpstr>
      <vt:lpstr>Повторное прохождение ГИА</vt:lpstr>
      <vt:lpstr>Подготовка к ОГЭ: ФИПИ – сайт федерального института педагогических измерений</vt:lpstr>
      <vt:lpstr>Подготовка к ОГЭ: ФИПИ – сайт федерального института педагогических измерений</vt:lpstr>
      <vt:lpstr>Официальный информационный портал ОГЭ</vt:lpstr>
      <vt:lpstr>Официальный сайт информационной поддержки ГИА в Мурманской области</vt:lpstr>
      <vt:lpstr>Сайт Управления образования администрации  ЗАТО г.Североморск</vt:lpstr>
      <vt:lpstr>Муниципальная информационная поддержка по вопросам ОГЭ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klikova</dc:creator>
  <cp:lastModifiedBy>klikova</cp:lastModifiedBy>
  <cp:revision>206</cp:revision>
  <dcterms:created xsi:type="dcterms:W3CDTF">2016-10-24T06:31:00Z</dcterms:created>
  <dcterms:modified xsi:type="dcterms:W3CDTF">2020-01-31T05:20:55Z</dcterms:modified>
</cp:coreProperties>
</file>