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24" r:id="rId5"/>
    <p:sldId id="325" r:id="rId6"/>
    <p:sldId id="327" r:id="rId7"/>
    <p:sldId id="331" r:id="rId8"/>
    <p:sldId id="328" r:id="rId9"/>
    <p:sldId id="329" r:id="rId10"/>
    <p:sldId id="271" r:id="rId11"/>
    <p:sldId id="330" r:id="rId12"/>
    <p:sldId id="334" r:id="rId13"/>
    <p:sldId id="335" r:id="rId14"/>
    <p:sldId id="332" r:id="rId15"/>
    <p:sldId id="326" r:id="rId16"/>
    <p:sldId id="277" r:id="rId17"/>
    <p:sldId id="278" r:id="rId18"/>
    <p:sldId id="321" r:id="rId19"/>
    <p:sldId id="275" r:id="rId20"/>
    <p:sldId id="283" r:id="rId21"/>
    <p:sldId id="284" r:id="rId22"/>
    <p:sldId id="336" r:id="rId23"/>
    <p:sldId id="281" r:id="rId24"/>
    <p:sldId id="282" r:id="rId2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4CA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9" d="100"/>
          <a:sy n="79" d="100"/>
        </p:scale>
        <p:origin x="-246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C614DE-64BF-4B33-B5E0-B628103179E5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84FA09-145D-4151-8A6F-2AB71D921AE7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До </a:t>
          </a:r>
        </a:p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1 февраля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56A947D-BE28-4068-8A4B-9EE64E0AEA4B}" type="parTrans" cxnId="{9EB5F657-247A-4841-B8AD-8A55F9196BD1}">
      <dgm:prSet/>
      <dgm:spPr/>
      <dgm:t>
        <a:bodyPr/>
        <a:lstStyle/>
        <a:p>
          <a:endParaRPr lang="ru-RU"/>
        </a:p>
      </dgm:t>
    </dgm:pt>
    <dgm:pt modelId="{3F1E6693-1DF6-42BF-82F5-77627FE83AEA}" type="sibTrans" cxnId="{9EB5F657-247A-4841-B8AD-8A55F9196BD1}">
      <dgm:prSet/>
      <dgm:spPr/>
      <dgm:t>
        <a:bodyPr/>
        <a:lstStyle/>
        <a:p>
          <a:endParaRPr lang="ru-RU"/>
        </a:p>
      </dgm:t>
    </dgm:pt>
    <dgm:pt modelId="{52E46DFC-186D-4766-B110-CD50D9728D9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 своей школе выпускник должен написать заявление, в котором указывается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выбор учебных предметов,  уровень ЕГЭ по математике (базовый, профильный) и форма итоговой аттестации – ЕГЭ или ГВЭ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(учащиеся с ограниченными возможностями здоровья, инвалиды, дети-инвалиды)</a:t>
          </a:r>
          <a:endParaRPr lang="ru-RU" dirty="0"/>
        </a:p>
      </dgm:t>
    </dgm:pt>
    <dgm:pt modelId="{D4A8BA17-5D75-48BB-BF2A-3A87480B0812}" type="parTrans" cxnId="{0678523B-09AE-47DB-9C75-B211A3FCBCD9}">
      <dgm:prSet/>
      <dgm:spPr/>
      <dgm:t>
        <a:bodyPr/>
        <a:lstStyle/>
        <a:p>
          <a:endParaRPr lang="ru-RU"/>
        </a:p>
      </dgm:t>
    </dgm:pt>
    <dgm:pt modelId="{9ACA4AA6-5099-4517-B599-B018FA08BE78}" type="sibTrans" cxnId="{0678523B-09AE-47DB-9C75-B211A3FCBCD9}">
      <dgm:prSet/>
      <dgm:spPr/>
      <dgm:t>
        <a:bodyPr/>
        <a:lstStyle/>
        <a:p>
          <a:endParaRPr lang="ru-RU"/>
        </a:p>
      </dgm:t>
    </dgm:pt>
    <dgm:pt modelId="{A061C3BD-E15B-4E1D-8E72-BB5BFE1301F3}">
      <dgm:prSet phldrT="[Текст]" custT="1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После </a:t>
          </a:r>
        </a:p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1 февраля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AD718353-9B77-4426-8147-2267C5DD0EDA}" type="parTrans" cxnId="{8BE90762-6D0C-43A4-B7D3-A5C107139F7E}">
      <dgm:prSet/>
      <dgm:spPr/>
      <dgm:t>
        <a:bodyPr/>
        <a:lstStyle/>
        <a:p>
          <a:endParaRPr lang="ru-RU"/>
        </a:p>
      </dgm:t>
    </dgm:pt>
    <dgm:pt modelId="{77E816F0-FC4C-4D10-B1BE-4B22A4C6989B}" type="sibTrans" cxnId="{8BE90762-6D0C-43A4-B7D3-A5C107139F7E}">
      <dgm:prSet/>
      <dgm:spPr/>
      <dgm:t>
        <a:bodyPr/>
        <a:lstStyle/>
        <a:p>
          <a:endParaRPr lang="ru-RU"/>
        </a:p>
      </dgm:t>
    </dgm:pt>
    <dgm:pt modelId="{97E5FB8C-ACBF-4311-8578-4663B8E69F2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выпускник может изменить (дополнить) перечень выбранных экзаменов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только при наличии уважительных причин, подтвержденных документально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, обратившись в государственную экзаменационную комиссию не позднее, чем за две недели до начала соответствующих экзаменов</a:t>
          </a:r>
          <a:endParaRPr lang="ru-RU" sz="1600" dirty="0"/>
        </a:p>
      </dgm:t>
    </dgm:pt>
    <dgm:pt modelId="{CA3479C5-453F-4A7B-868B-F5CE5D2F1572}" type="parTrans" cxnId="{E46B09C5-2EF0-4BBF-9A59-AC27B45903CA}">
      <dgm:prSet/>
      <dgm:spPr/>
      <dgm:t>
        <a:bodyPr/>
        <a:lstStyle/>
        <a:p>
          <a:endParaRPr lang="ru-RU"/>
        </a:p>
      </dgm:t>
    </dgm:pt>
    <dgm:pt modelId="{5342DB7F-0C17-4E99-9968-AAE188D5FC00}" type="sibTrans" cxnId="{E46B09C5-2EF0-4BBF-9A59-AC27B45903CA}">
      <dgm:prSet/>
      <dgm:spPr/>
      <dgm:t>
        <a:bodyPr/>
        <a:lstStyle/>
        <a:p>
          <a:endParaRPr lang="ru-RU"/>
        </a:p>
      </dgm:t>
    </dgm:pt>
    <dgm:pt modelId="{FDB02F19-C88A-48A6-876E-9294207B6633}" type="pres">
      <dgm:prSet presAssocID="{4CC614DE-64BF-4B33-B5E0-B628103179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DD7053-F786-4477-8E7C-220286F79CBD}" type="pres">
      <dgm:prSet presAssocID="{5684FA09-145D-4151-8A6F-2AB71D921AE7}" presName="linNode" presStyleCnt="0"/>
      <dgm:spPr/>
    </dgm:pt>
    <dgm:pt modelId="{D1E7B6AC-6602-44A7-9D52-628C80858D96}" type="pres">
      <dgm:prSet presAssocID="{5684FA09-145D-4151-8A6F-2AB71D921AE7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5CDFE-03DE-4434-BCF0-C2857DECB80B}" type="pres">
      <dgm:prSet presAssocID="{5684FA09-145D-4151-8A6F-2AB71D921AE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5EC4A-41E7-4856-82B4-31B5D2144659}" type="pres">
      <dgm:prSet presAssocID="{3F1E6693-1DF6-42BF-82F5-77627FE83AEA}" presName="sp" presStyleCnt="0"/>
      <dgm:spPr/>
    </dgm:pt>
    <dgm:pt modelId="{AF73061F-EFDF-4FB9-A15B-5B1E904BC360}" type="pres">
      <dgm:prSet presAssocID="{A061C3BD-E15B-4E1D-8E72-BB5BFE1301F3}" presName="linNode" presStyleCnt="0"/>
      <dgm:spPr/>
    </dgm:pt>
    <dgm:pt modelId="{E30B0990-29B2-420C-9D5A-B0A6762DB49B}" type="pres">
      <dgm:prSet presAssocID="{A061C3BD-E15B-4E1D-8E72-BB5BFE1301F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0AAF2-EDB2-496D-B5F4-3114D0EC498C}" type="pres">
      <dgm:prSet presAssocID="{A061C3BD-E15B-4E1D-8E72-BB5BFE1301F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F0565F-517F-47FF-96DB-AD115983D09C}" type="presOf" srcId="{5684FA09-145D-4151-8A6F-2AB71D921AE7}" destId="{D1E7B6AC-6602-44A7-9D52-628C80858D96}" srcOrd="0" destOrd="0" presId="urn:microsoft.com/office/officeart/2005/8/layout/vList5"/>
    <dgm:cxn modelId="{9EB5F657-247A-4841-B8AD-8A55F9196BD1}" srcId="{4CC614DE-64BF-4B33-B5E0-B628103179E5}" destId="{5684FA09-145D-4151-8A6F-2AB71D921AE7}" srcOrd="0" destOrd="0" parTransId="{D56A947D-BE28-4068-8A4B-9EE64E0AEA4B}" sibTransId="{3F1E6693-1DF6-42BF-82F5-77627FE83AEA}"/>
    <dgm:cxn modelId="{E46B09C5-2EF0-4BBF-9A59-AC27B45903CA}" srcId="{A061C3BD-E15B-4E1D-8E72-BB5BFE1301F3}" destId="{97E5FB8C-ACBF-4311-8578-4663B8E69F2F}" srcOrd="0" destOrd="0" parTransId="{CA3479C5-453F-4A7B-868B-F5CE5D2F1572}" sibTransId="{5342DB7F-0C17-4E99-9968-AAE188D5FC00}"/>
    <dgm:cxn modelId="{0678523B-09AE-47DB-9C75-B211A3FCBCD9}" srcId="{5684FA09-145D-4151-8A6F-2AB71D921AE7}" destId="{52E46DFC-186D-4766-B110-CD50D9728D9B}" srcOrd="0" destOrd="0" parTransId="{D4A8BA17-5D75-48BB-BF2A-3A87480B0812}" sibTransId="{9ACA4AA6-5099-4517-B599-B018FA08BE78}"/>
    <dgm:cxn modelId="{ADAC1DBF-8168-4C23-8B5C-684E52FFCE83}" type="presOf" srcId="{52E46DFC-186D-4766-B110-CD50D9728D9B}" destId="{A225CDFE-03DE-4434-BCF0-C2857DECB80B}" srcOrd="0" destOrd="0" presId="urn:microsoft.com/office/officeart/2005/8/layout/vList5"/>
    <dgm:cxn modelId="{8BE90762-6D0C-43A4-B7D3-A5C107139F7E}" srcId="{4CC614DE-64BF-4B33-B5E0-B628103179E5}" destId="{A061C3BD-E15B-4E1D-8E72-BB5BFE1301F3}" srcOrd="1" destOrd="0" parTransId="{AD718353-9B77-4426-8147-2267C5DD0EDA}" sibTransId="{77E816F0-FC4C-4D10-B1BE-4B22A4C6989B}"/>
    <dgm:cxn modelId="{5B528F2E-5CCF-4752-874F-E244190329FF}" type="presOf" srcId="{97E5FB8C-ACBF-4311-8578-4663B8E69F2F}" destId="{C0F0AAF2-EDB2-496D-B5F4-3114D0EC498C}" srcOrd="0" destOrd="0" presId="urn:microsoft.com/office/officeart/2005/8/layout/vList5"/>
    <dgm:cxn modelId="{7CFE899B-F24A-442C-B6DE-4BC1B5A4DCCE}" type="presOf" srcId="{4CC614DE-64BF-4B33-B5E0-B628103179E5}" destId="{FDB02F19-C88A-48A6-876E-9294207B6633}" srcOrd="0" destOrd="0" presId="urn:microsoft.com/office/officeart/2005/8/layout/vList5"/>
    <dgm:cxn modelId="{B40163A5-5BA9-48D3-87DF-23C33E079233}" type="presOf" srcId="{A061C3BD-E15B-4E1D-8E72-BB5BFE1301F3}" destId="{E30B0990-29B2-420C-9D5A-B0A6762DB49B}" srcOrd="0" destOrd="0" presId="urn:microsoft.com/office/officeart/2005/8/layout/vList5"/>
    <dgm:cxn modelId="{216ADEBB-BFDB-467F-AFAB-CC724B1668C8}" type="presParOf" srcId="{FDB02F19-C88A-48A6-876E-9294207B6633}" destId="{CBDD7053-F786-4477-8E7C-220286F79CBD}" srcOrd="0" destOrd="0" presId="urn:microsoft.com/office/officeart/2005/8/layout/vList5"/>
    <dgm:cxn modelId="{6DED0D83-D086-472F-9D2D-7947B0870483}" type="presParOf" srcId="{CBDD7053-F786-4477-8E7C-220286F79CBD}" destId="{D1E7B6AC-6602-44A7-9D52-628C80858D96}" srcOrd="0" destOrd="0" presId="urn:microsoft.com/office/officeart/2005/8/layout/vList5"/>
    <dgm:cxn modelId="{F30F0D7F-E9AB-4503-9369-D2BD24675720}" type="presParOf" srcId="{CBDD7053-F786-4477-8E7C-220286F79CBD}" destId="{A225CDFE-03DE-4434-BCF0-C2857DECB80B}" srcOrd="1" destOrd="0" presId="urn:microsoft.com/office/officeart/2005/8/layout/vList5"/>
    <dgm:cxn modelId="{5D37541F-37A1-4D22-8A19-7EB462B44948}" type="presParOf" srcId="{FDB02F19-C88A-48A6-876E-9294207B6633}" destId="{1B95EC4A-41E7-4856-82B4-31B5D2144659}" srcOrd="1" destOrd="0" presId="urn:microsoft.com/office/officeart/2005/8/layout/vList5"/>
    <dgm:cxn modelId="{D1576ABA-30C7-4D98-8792-6F9579EC7665}" type="presParOf" srcId="{FDB02F19-C88A-48A6-876E-9294207B6633}" destId="{AF73061F-EFDF-4FB9-A15B-5B1E904BC360}" srcOrd="2" destOrd="0" presId="urn:microsoft.com/office/officeart/2005/8/layout/vList5"/>
    <dgm:cxn modelId="{83349F85-2717-4268-B133-D7901C6A2084}" type="presParOf" srcId="{AF73061F-EFDF-4FB9-A15B-5B1E904BC360}" destId="{E30B0990-29B2-420C-9D5A-B0A6762DB49B}" srcOrd="0" destOrd="0" presId="urn:microsoft.com/office/officeart/2005/8/layout/vList5"/>
    <dgm:cxn modelId="{BCE415F5-01B4-4D12-9508-AB08D16362F7}" type="presParOf" srcId="{AF73061F-EFDF-4FB9-A15B-5B1E904BC360}" destId="{C0F0AAF2-EDB2-496D-B5F4-3114D0EC498C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B3A6-DE84-496D-A532-F6C427980B85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2B3A6-DE84-496D-A532-F6C427980B85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4BBD8-4982-436C-BC3B-B5EC4F74C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ege.edu.ru/ru/main/legal-documents/federal/index.php?id_4=2163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2600343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родительское собрание по вопросам проведения единого государственного экзамена</a:t>
            </a:r>
            <a:endParaRPr lang="ru-RU" sz="3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86200"/>
            <a:ext cx="7715304" cy="17526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r"/>
            <a:r>
              <a:rPr lang="ru-RU" sz="2400" b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Гладских</a:t>
            </a:r>
            <a:r>
              <a:rPr lang="ru-RU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Юлия Владимировна, </a:t>
            </a:r>
          </a:p>
          <a:p>
            <a:pPr algn="r"/>
            <a:r>
              <a:rPr lang="ru-RU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заместитель начальника управления образования администрации ЗАТО г.Североморск</a:t>
            </a:r>
            <a:endParaRPr lang="ru-RU" sz="2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Запрещено</a:t>
            </a:r>
            <a:endParaRPr 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средств связи, электронно-вычислительной техники, фото, аудио и видеоаппаратуры, справочных материалов, письменных заметок и иных средств хранения и передачи информации;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вынос из аудитории и ППЭ экзаменационных материалов на бумажном или электронном носителях, их фотографирование;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содействия другим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ЕГЭ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том числе передача им указанных средств и материалов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Минимальные пороги в 11 классах</a:t>
            </a:r>
            <a:endParaRPr lang="ru-RU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4"/>
          <a:ext cx="8229600" cy="5212733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471726"/>
                <a:gridCol w="1643074"/>
                <a:gridCol w="2428892"/>
                <a:gridCol w="1685908"/>
              </a:tblGrid>
              <a:tr h="452166">
                <a:tc gridSpan="4"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Для получения аттестата: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97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 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 балла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(по 100-бальной шкале)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977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базового уровня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балла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(по 5-бальной) шкале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977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профильного уровня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 баллов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(по 100-бальной шкале)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166">
                <a:tc gridSpan="2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поступления в вузы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5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 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662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профильного уровня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0277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5216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015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5721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452166">
                <a:tc gridSpan="4"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Важно!</a:t>
                      </a:r>
                      <a:r>
                        <a:rPr lang="ru-RU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Вузы имеют право устанавливать свои минимальные баллы </a:t>
                      </a:r>
                    </a:p>
                    <a:p>
                      <a:pPr algn="ctr"/>
                      <a:r>
                        <a:rPr lang="ru-RU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 которыми будут принимать абитуриентов) </a:t>
                      </a:r>
                      <a:r>
                        <a:rPr lang="ru-RU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выше этого уровня!</a:t>
                      </a:r>
                      <a:endParaRPr lang="ru-RU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Изменения в КИМ ЕГЭ 2018</a:t>
            </a:r>
            <a:endParaRPr lang="ru-RU" sz="4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572560" cy="50235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2921"/>
                <a:gridCol w="7039639"/>
              </a:tblGrid>
              <a:tr h="54291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Изменения в КИМ ЕГЭ</a:t>
                      </a:r>
                      <a:endParaRPr lang="ru-RU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72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Конкретизированы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критерии оценивания выполнения заданий 39 и 40.</a:t>
                      </a:r>
                    </a:p>
                  </a:txBody>
                  <a:tcPr/>
                </a:tc>
              </a:tr>
              <a:tr h="178595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ИКТ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задании 25 убрана возможность написания алгоритма на естественном языке в связи с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невостребованностью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этой возможности участниками экзамена.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Примеры текстов программ и их фрагментов в условиях заданий 8, 11, 19, 20, 21, 24, 25 на языке Си заменены на примеры на языке С++, как значительно более актуальном и распространенном.</a:t>
                      </a:r>
                    </a:p>
                  </a:txBody>
                  <a:tcPr/>
                </a:tc>
              </a:tr>
              <a:tr h="92147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заданиях 9 и 16 отменено требование  обосновать выбор примера для сопоставления).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 Введена четвертая тема сочинения в задании 17.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3. Переработаны критерии выполнения заданий с развернутым ответом  (8,9,15,16,17)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 Максимальный балл за всю работу увеличен с 42 до 57 баллов.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Изменения в КИМ ЕГЭ 2018</a:t>
            </a:r>
            <a:endParaRPr lang="ru-RU" sz="4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142983"/>
          <a:ext cx="8572560" cy="55601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2921"/>
                <a:gridCol w="7039639"/>
              </a:tblGrid>
              <a:tr h="4867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предмет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Изменения в КИМ ЕГЭ</a:t>
                      </a:r>
                      <a:endParaRPr lang="ru-RU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723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Переработана система оценивания задания 28.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Детализирована формулировка задания 29 и изменена система его оценивания.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Максимальный первичный балл за выполнение всей работы увеличен  с 62 до 64. </a:t>
                      </a:r>
                    </a:p>
                  </a:txBody>
                  <a:tcPr/>
                </a:tc>
              </a:tr>
              <a:tr h="12859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работу включено задание базового уровня (№ 20),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проверяющее знание лексических норм русского языка.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Максимальный первичный балл за выполнение всей работы увеличен с 50 до 52. </a:t>
                      </a:r>
                    </a:p>
                  </a:txBody>
                  <a:tcPr/>
                </a:tc>
              </a:tr>
              <a:tr h="92147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1 части добавлено одно задание базового уровня, проверяющее элементы астрофизики.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Максимальный первичный балл за выполнение всей работы увеличен с 50 до 52.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2147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Добавлено задание высокого уровня с развернутым ответом.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бальность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заданий 1 части, т.о. максимальный первичный балл 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остался без изменений.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Проверочные работы и репетиционные экзамены в 2017/2018 учебном году в 11-х классах</a:t>
            </a:r>
            <a:endParaRPr lang="ru-RU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357297"/>
          <a:ext cx="8572560" cy="5349821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1571636"/>
                <a:gridCol w="3979700"/>
                <a:gridCol w="3021224"/>
              </a:tblGrid>
              <a:tr h="67450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14.02.2018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Репетиционный экзамен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 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Региональная проверочная работа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(базовый)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14.03.2018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Репетиционный экзамен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(профильный)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20.03.2018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проверочная работа (ВПР)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21.03.2018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проверочная работа (ВПР)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03.04.2018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проверочная работа (ВПР)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05.04.2018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проверочная работа (ВПР)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10.04.2018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проверочная работа (ВПР)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12.04.2018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Всероссийская проверочная работа (ВПР)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17.05.2018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Апробация технологии печати полного комплекта ЭМ в аудиториях ППЭ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907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18.05.2018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Апробация технологии проведения ЕГЭ по иностранным языкам (устная часть)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Английский язык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Нормативные документы ЕГЭ</a:t>
            </a:r>
            <a:endParaRPr lang="ru-RU" sz="3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77500" lnSpcReduction="2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от 29 декабря 2012 года № 273 – ФЗ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от 26.12.2013 № 1400 «Об утверждении Порядка проведения государственной итоговой аттестации по образовательным программам среднего общего образования»;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Приказ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от 04.09.2014 №1204 «Об утверждении перечня вступительных испытаний при приеме на обучение по образовательным программам высшего образования – программам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специалитета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u="sng" dirty="0" smtClean="0">
              <a:ln w="10160">
                <a:solidFill>
                  <a:schemeClr val="accent1"/>
                </a:solidFill>
                <a:prstDash val="solid"/>
              </a:ln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428736"/>
            <a:ext cx="8046156" cy="46974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Подготовка к ОГЭ и ЕГЭ: ФИПИ – сайт федерального института педагогических измерений</a:t>
            </a:r>
            <a:endParaRPr lang="ru-RU" sz="2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785926"/>
            <a:ext cx="151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www.fipi.ru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3214686"/>
            <a:ext cx="188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Открыть вкладку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907704" y="2428868"/>
            <a:ext cx="1235536" cy="849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72330" y="3929066"/>
            <a:ext cx="178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Открытый банк 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заданий ЕГЭ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>
            <a:stCxn id="15" idx="0"/>
          </p:cNvCxnSpPr>
          <p:nvPr/>
        </p:nvCxnSpPr>
        <p:spPr>
          <a:xfrm rot="16200000" flipV="1">
            <a:off x="7233095" y="3196797"/>
            <a:ext cx="428628" cy="10359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Подготовка к ГИА: ФИПИ – сайт федерального института педагогических измерений</a:t>
            </a:r>
            <a:endParaRPr lang="ru-RU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43042" y="2428868"/>
            <a:ext cx="1928826" cy="235745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1472" y="2143116"/>
            <a:ext cx="1512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www.fipi.ru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Официальный информационный портал ЕГЭ</a:t>
            </a:r>
            <a:endParaRPr lang="ru-RU" sz="2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2071678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ege.edu.ru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Официальный сайт информационной поддержки ГИА в Мурманской области</a:t>
            </a:r>
            <a:endParaRPr lang="ru-RU" sz="2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143116"/>
            <a:ext cx="1678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gia.edunord.ru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21769" y="428604"/>
            <a:ext cx="3500462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итоговая аттестация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ГИА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14480" y="1643050"/>
            <a:ext cx="1928826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класс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29256" y="1714488"/>
            <a:ext cx="1929600" cy="78581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 класс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78827" y="4714884"/>
            <a:ext cx="4786346" cy="15716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выпускной экзамен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ГВЭ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(инвалиды, дети-инвалиды, дети учащиеся с ОВЗ)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 ПМПК или МСЭ</a:t>
            </a: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472" y="3214686"/>
            <a:ext cx="2357454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Единый государственный экзамен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ЕГЭ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86512" y="3214686"/>
            <a:ext cx="2358000" cy="128588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государственный экзамен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ОГЭ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>
            <a:stCxn id="4" idx="2"/>
            <a:endCxn id="13" idx="3"/>
          </p:cNvCxnSpPr>
          <p:nvPr/>
        </p:nvCxnSpPr>
        <p:spPr>
          <a:xfrm rot="5400000">
            <a:off x="3768323" y="1232281"/>
            <a:ext cx="678661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2"/>
            <a:endCxn id="14" idx="1"/>
          </p:cNvCxnSpPr>
          <p:nvPr/>
        </p:nvCxnSpPr>
        <p:spPr>
          <a:xfrm rot="16200000" flipH="1">
            <a:off x="4625579" y="1303719"/>
            <a:ext cx="750099" cy="8572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3" idx="2"/>
            <a:endCxn id="18" idx="0"/>
          </p:cNvCxnSpPr>
          <p:nvPr/>
        </p:nvCxnSpPr>
        <p:spPr>
          <a:xfrm rot="5400000">
            <a:off x="1821637" y="2357430"/>
            <a:ext cx="785818" cy="9286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2"/>
            <a:endCxn id="17" idx="0"/>
          </p:cNvCxnSpPr>
          <p:nvPr/>
        </p:nvCxnSpPr>
        <p:spPr>
          <a:xfrm rot="16200000" flipH="1">
            <a:off x="2482438" y="2625322"/>
            <a:ext cx="2286016" cy="18931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2"/>
            <a:endCxn id="19" idx="0"/>
          </p:cNvCxnSpPr>
          <p:nvPr/>
        </p:nvCxnSpPr>
        <p:spPr>
          <a:xfrm rot="16200000" flipH="1">
            <a:off x="6572594" y="2321768"/>
            <a:ext cx="714380" cy="10714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4" idx="2"/>
            <a:endCxn id="17" idx="0"/>
          </p:cNvCxnSpPr>
          <p:nvPr/>
        </p:nvCxnSpPr>
        <p:spPr>
          <a:xfrm rot="5400000">
            <a:off x="4375739" y="2696567"/>
            <a:ext cx="2214578" cy="1822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 Управления образования администрации </a:t>
            </a:r>
            <a:b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ЗАТО г.Североморск</a:t>
            </a:r>
            <a:endParaRPr lang="ru-RU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8046156" cy="49006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034" y="4500570"/>
            <a:ext cx="261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www.severomorsk-edu.ru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28926" y="3214686"/>
            <a:ext cx="2357454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 Управления образования администрации </a:t>
            </a:r>
            <a:b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ЗАТО г.Североморск</a:t>
            </a:r>
            <a:endParaRPr lang="ru-RU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Медаль «за особые успехи в учении»</a:t>
            </a:r>
            <a:endParaRPr 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6"/>
          <p:cNvSpPr txBox="1">
            <a:spLocks/>
          </p:cNvSpPr>
          <p:nvPr/>
        </p:nvSpPr>
        <p:spPr>
          <a:xfrm>
            <a:off x="714348" y="1714488"/>
            <a:ext cx="7929618" cy="4500594"/>
          </a:xfrm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horz" lIns="91440" tIns="45720" rIns="91440" bIns="45720" rtlCol="0">
            <a:norm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Успешное прохождение государственной итоговой аттестации.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Итоговые оценки успеваемости «отлично» по всем учебным предметам.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Содержимое 4" descr="p10206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86578" y="4714884"/>
            <a:ext cx="1392228" cy="1400581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Муниципальная информационная поддержка по вопросам </a:t>
            </a:r>
            <a:r>
              <a:rPr lang="ru-RU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ЕГЭ</a:t>
            </a:r>
            <a:endParaRPr lang="ru-RU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Гладских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Юлия Владимировна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заместитель начальника Управления образования администрации ЗАТО г.Североморск</a:t>
            </a:r>
          </a:p>
          <a:p>
            <a:pPr algn="ctr">
              <a:buNone/>
            </a:pPr>
            <a:r>
              <a:rPr lang="ru-RU" sz="3900" b="1" dirty="0" smtClean="0">
                <a:latin typeface="Times New Roman" pitchFamily="18" charset="0"/>
                <a:cs typeface="Times New Roman" pitchFamily="18" charset="0"/>
              </a:rPr>
              <a:t>4-74-51</a:t>
            </a:r>
          </a:p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Клыкова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Байраковна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зам.директора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МБУО «Информационно-методический центр»</a:t>
            </a:r>
          </a:p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4-47-91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prstGeom prst="round2DiagRect">
            <a:avLst/>
          </a:prstGeom>
          <a:gradFill flip="none" rotWithShape="1">
            <a:gsLst>
              <a:gs pos="0">
                <a:srgbClr val="34CADE">
                  <a:tint val="66000"/>
                  <a:satMod val="160000"/>
                </a:srgbClr>
              </a:gs>
              <a:gs pos="50000">
                <a:srgbClr val="34CADE">
                  <a:tint val="44500"/>
                  <a:satMod val="160000"/>
                </a:srgbClr>
              </a:gs>
              <a:gs pos="100000">
                <a:srgbClr val="34CADE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ctr">
              <a:buNone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Участники ЕГЭ </a:t>
            </a:r>
            <a:endParaRPr lang="ru-RU" sz="3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1472" y="1643050"/>
            <a:ext cx="8158162" cy="4643470"/>
          </a:xfrm>
          <a:prstGeom prst="round2Diag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ЕГЭ допускаются выпускники текущего года: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sng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 имеющие академической задолженности;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полном объёме выполнившие учебный план;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успешно написавшие итоговое сочинение (изложение) –  6 декабря 2017 года (или пересдавшие 7 февраля, 16 мая 2018 года).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3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Подача заявления на участие в ЕГЭ</a:t>
            </a:r>
            <a:endParaRPr lang="ru-RU" sz="36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Обязательные предметы для получения документа об образовании после 11 класса</a:t>
            </a:r>
            <a:endParaRPr lang="ru-RU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9627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43200"/>
                <a:gridCol w="2743200"/>
                <a:gridCol w="2743200"/>
              </a:tblGrid>
              <a:tr h="971544">
                <a:tc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ЕГЭ</a:t>
                      </a:r>
                    </a:p>
                    <a:p>
                      <a:pPr lvl="0"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 обязательных экзамена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lvl="0"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 (базовый или профильный уровень)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8708"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ГВЭ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обязательных экзамена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121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Предметы по выбору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                                   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 lvl="0" algn="ctr"/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 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 </a:t>
                      </a:r>
                    </a:p>
                    <a:p>
                      <a:pPr lvl="0"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</a:p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Какие экзамены выбрать в  11 классе?</a:t>
            </a:r>
            <a:endParaRPr lang="ru-RU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357298"/>
            <a:ext cx="8046156" cy="4768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58259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Расписание ЕГЭ</a:t>
            </a:r>
            <a:endParaRPr lang="ru-RU" sz="32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86808" cy="575564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312078"/>
                <a:gridCol w="2555099"/>
                <a:gridCol w="1312078"/>
                <a:gridCol w="310755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Досрочный  этап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Основной этап</a:t>
                      </a:r>
                      <a:endParaRPr lang="ru-RU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21.03.2018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География, информатика и ИКТ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28.05.2018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География, информатика и ИКТ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23.03.2018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30.05.2018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(база)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26.03.2018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История,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химия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01.06.2018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(профиль)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28.03.2018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 (устно)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04.06.2018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Химия, история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06.06.2018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30.03.2018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(база и профиль)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09.06.2018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язык (устно)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14.06.2018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02.04.2018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 (</a:t>
                      </a:r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письм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.), биология, физика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18.06.2018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Иностранный язык, биология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20.06.2018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Литература, физика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04.04.2018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Обществознание, литература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22.06,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27.06 -  29.06.2018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экзамены по выбору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65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25.06.2018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математика (база, профиль)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59080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06.04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09.04, 11.04.2018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дни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26.06.2018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русский язык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25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02.07.2018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Резерв: все экзамены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Продолжительность экзаменов в 11 классах</a:t>
            </a:r>
            <a:endParaRPr 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17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4114800"/>
                <a:gridCol w="4114800"/>
              </a:tblGrid>
              <a:tr h="145557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Математика, физика, информатика и ИКТ, литература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 55 минут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32961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Русский язык, обществознание, история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 30 минут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329619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Биология, география, химия, иностранный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язык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Разрешено</a:t>
            </a:r>
            <a:endParaRPr lang="ru-RU" sz="40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15370" cy="507209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11 классы</a:t>
            </a:r>
          </a:p>
          <a:p>
            <a:pPr algn="just"/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Гелевая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капиллярная или перьевая ручка с чернилами черного цвета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Документ, удостоверяющий личность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Лекарства и питание (при необходимости)</a:t>
            </a: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– линейка</a:t>
            </a: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Химия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– непрограммируемый калькулятор</a:t>
            </a: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непрограммируемый калькулятор и линейка</a:t>
            </a:r>
          </a:p>
          <a:p>
            <a:pPr algn="just"/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География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непрограммируемый калькулятор, линейка и транспортир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1144</Words>
  <Application>Microsoft Office PowerPoint</Application>
  <PresentationFormat>Экран (4:3)</PresentationFormat>
  <Paragraphs>243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Муниципальное родительское собрание по вопросам проведения единого государственного экзамена</vt:lpstr>
      <vt:lpstr>Слайд 2</vt:lpstr>
      <vt:lpstr>Участники ЕГЭ </vt:lpstr>
      <vt:lpstr>Подача заявления на участие в ЕГЭ</vt:lpstr>
      <vt:lpstr>Обязательные предметы для получения документа об образовании после 11 класса</vt:lpstr>
      <vt:lpstr>Какие экзамены выбрать в  11 классе?</vt:lpstr>
      <vt:lpstr>Расписание ЕГЭ</vt:lpstr>
      <vt:lpstr>Продолжительность экзаменов в 11 классах</vt:lpstr>
      <vt:lpstr>Разрешено</vt:lpstr>
      <vt:lpstr>Запрещено</vt:lpstr>
      <vt:lpstr>Минимальные пороги в 11 классах</vt:lpstr>
      <vt:lpstr>Изменения в КИМ ЕГЭ 2018</vt:lpstr>
      <vt:lpstr>Изменения в КИМ ЕГЭ 2018</vt:lpstr>
      <vt:lpstr>Проверочные работы и репетиционные экзамены в 2017/2018 учебном году в 11-х классах</vt:lpstr>
      <vt:lpstr>Нормативные документы ЕГЭ</vt:lpstr>
      <vt:lpstr>Подготовка к ОГЭ и ЕГЭ: ФИПИ – сайт федерального института педагогических измерений</vt:lpstr>
      <vt:lpstr>Подготовка к ГИА: ФИПИ – сайт федерального института педагогических измерений</vt:lpstr>
      <vt:lpstr>Официальный информационный портал ЕГЭ</vt:lpstr>
      <vt:lpstr>Официальный сайт информационной поддержки ГИА в Мурманской области</vt:lpstr>
      <vt:lpstr>Сайт Управления образования администрации  ЗАТО г.Североморск</vt:lpstr>
      <vt:lpstr>Сайт Управления образования администрации  ЗАТО г.Североморск</vt:lpstr>
      <vt:lpstr>Медаль «за особые успехи в учении»</vt:lpstr>
      <vt:lpstr>Муниципальная информационная поддержка по вопросам  ЕГЭ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klikova</dc:creator>
  <cp:lastModifiedBy>klikova</cp:lastModifiedBy>
  <cp:revision>169</cp:revision>
  <dcterms:created xsi:type="dcterms:W3CDTF">2016-10-24T06:31:00Z</dcterms:created>
  <dcterms:modified xsi:type="dcterms:W3CDTF">2018-01-26T07:32:20Z</dcterms:modified>
</cp:coreProperties>
</file>